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296" r:id="rId3"/>
    <p:sldId id="30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31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9CDCF3"/>
    <a:srgbClr val="E7E6E6"/>
    <a:srgbClr val="9DC3E6"/>
    <a:srgbClr val="DEEBF7"/>
    <a:srgbClr val="F6F9FB"/>
    <a:srgbClr val="F4FCFE"/>
    <a:srgbClr val="F3F8FB"/>
    <a:srgbClr val="CCFFFF"/>
    <a:srgbClr val="FBE5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136" autoAdjust="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FFF02-F681-484C-BE0D-83C747A287E8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ED8C6-EB53-4DF2-A0E6-06B27CF0D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30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ED8C6-EB53-4DF2-A0E6-06B27CF0D5B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549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B05-EAA5-46BC-B23D-A917F27C1E60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23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7753-C2C7-409E-9A67-D12EF69640E9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023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25B3-1BB4-45EE-B7ED-4102367D273F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53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3CE3-B5DD-4142-B819-66DC08F691DB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568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EB46-E6EA-4D43-90DD-270EE86EDDAE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669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A84E-3E4B-49EB-B501-06C12D38B61E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9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6D0-F154-4404-AC7E-2FC1817B91FE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83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9B70-A57B-490B-B10D-217FA4D282B5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71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555A-7CAD-4E7F-8827-F112F35AE30B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18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2806-445B-4DDE-B0C0-34D2BFB08C12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69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79B-64E1-4E4A-9DE2-BDC165752370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9151-AE77-47AF-B508-DF4FC0A81CEB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977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354965"/>
            <a:ext cx="9144000" cy="6001386"/>
            <a:chOff x="38100" y="0"/>
            <a:chExt cx="12192001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/>
            <a:srcRect l="18333" t="17704" r="19500" b="20795"/>
            <a:stretch/>
          </p:blipFill>
          <p:spPr>
            <a:xfrm>
              <a:off x="38100" y="0"/>
              <a:ext cx="12192001" cy="6858000"/>
            </a:xfrm>
            <a:prstGeom prst="rect">
              <a:avLst/>
            </a:prstGeom>
          </p:spPr>
        </p:pic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38100" y="4348163"/>
              <a:ext cx="10820400" cy="1874837"/>
            </a:xfrm>
            <a:prstGeom prst="rect">
              <a:avLst/>
            </a:prstGeom>
            <a:solidFill>
              <a:srgbClr val="F3F8FB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675000" algn="ctr">
                <a:lnSpc>
                  <a:spcPct val="120000"/>
                </a:lnSpc>
              </a:pPr>
              <a:r>
                <a:rPr lang="ru-RU" sz="2400" b="1" cap="all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ДЕЯТЕЛЬНОСТИ </a:t>
              </a:r>
              <a:br>
                <a:rPr lang="ru-RU" sz="2400" b="1" cap="all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b="1" cap="all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 Цели В ОБЛАСТИ КАЧЕСТВА</a:t>
              </a:r>
              <a:br>
                <a:rPr lang="ru-RU" sz="2400" b="1" cap="all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b="1" cap="all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2024–2025 учебный год</a:t>
              </a:r>
              <a:br>
                <a:rPr lang="ru-RU" sz="2400" b="1" cap="all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/>
            <a:srcRect l="20233" t="50676"/>
            <a:stretch/>
          </p:blipFill>
          <p:spPr>
            <a:xfrm>
              <a:off x="38101" y="982633"/>
              <a:ext cx="800100" cy="459169"/>
            </a:xfrm>
            <a:prstGeom prst="rect">
              <a:avLst/>
            </a:prstGeom>
          </p:spPr>
        </p:pic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65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" y="226174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7343" y="219700"/>
            <a:ext cx="7406639" cy="66941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научно-исследовательской деятельности, составляющей основу образования высокого качества, создание условий для привлечения к ней обучающихся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2804261"/>
              </p:ext>
            </p:extLst>
          </p:nvPr>
        </p:nvGraphicFramePr>
        <p:xfrm>
          <a:off x="219982" y="1060395"/>
          <a:ext cx="8784000" cy="50563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6244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9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8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8767">
                <a:tc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4309">
                <a:tc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от общего количества, выпущенных из аспирантуры и докторантуры с защитой диссертации и с проведением предварительной экспертизы диссертации, %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6942604"/>
                  </a:ext>
                </a:extLst>
              </a:tr>
              <a:tr h="343997">
                <a:tc gridSpan="3"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11. Привлечь к научно-исследовательской работе студентов: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34240">
                <a:tc>
                  <a:txBody>
                    <a:bodyPr/>
                    <a:lstStyle/>
                    <a:p>
                      <a:pPr marR="167640" indent="-3175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b="0" i="0" spc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167640" indent="449263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spc="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научных публикаций студентов, магистрантов, шт., всего / на 1 обучающегося из указанных категорий </a:t>
                      </a:r>
                      <a:endParaRPr lang="ru-RU" sz="2000" b="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indent="-1739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1849/</a:t>
                      </a:r>
                    </a:p>
                    <a:p>
                      <a:pPr indent="-1739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0,67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0,42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2585">
                <a:tc>
                  <a:txBody>
                    <a:bodyPr/>
                    <a:lstStyle/>
                    <a:p>
                      <a:pPr marL="0" marR="167640" indent="449263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kern="1200" spc="5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студентов, магистрантов, привлекаемых к НИРС, всего / на 1 обучающегося из указанных категорий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indent="-17399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1993/</a:t>
                      </a:r>
                    </a:p>
                    <a:p>
                      <a:pPr indent="-17399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0,72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1867/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88379">
                <a:tc>
                  <a:txBody>
                    <a:bodyPr/>
                    <a:lstStyle/>
                    <a:p>
                      <a:pPr marL="0" marR="167640" indent="449263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spc="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i="0" kern="1200" spc="5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НИРС, получивших дипломы и награды на республиканских конкурсах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indent="-17399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382230"/>
            <a:ext cx="2057400" cy="365125"/>
          </a:xfrm>
        </p:spPr>
        <p:txBody>
          <a:bodyPr/>
          <a:lstStyle/>
          <a:p>
            <a:fld id="{FF47C5EA-83B3-4FDB-8593-F215594CC2F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375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" y="182880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2809" y="135268"/>
            <a:ext cx="7571134" cy="13127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среды, способствующей мотивации работников и обучающихся на улучшение своей деятельности и деятельности академии в целом, а также становлению и проявлению их гражданской позиции, патриотизма, правовой, политической и информационной культуры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0123290"/>
              </p:ext>
            </p:extLst>
          </p:nvPr>
        </p:nvGraphicFramePr>
        <p:xfrm>
          <a:off x="124299" y="1621300"/>
          <a:ext cx="8801336" cy="52049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6214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7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2594">
                <a:tc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5637">
                <a:tc gridSpan="3"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12. Организовать информационно-просветительскую деятельность в студенческой среде по основным направлениям реализации государственной молодежной политики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1383">
                <a:tc>
                  <a:txBody>
                    <a:bodyPr/>
                    <a:lstStyle/>
                    <a:p>
                      <a:pPr indent="44196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студентов, принимающих участие в мероприятиях гражданско-патриотической направленности, от общего количества студентов дневной формы обучения, по состоянию на 1 июля отчетного года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7554045"/>
                  </a:ext>
                </a:extLst>
              </a:tr>
              <a:tr h="653537">
                <a:tc>
                  <a:txBody>
                    <a:bodyPr/>
                    <a:lstStyle/>
                    <a:p>
                      <a:pPr indent="44196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студентов профилактическими акциями и мероприятиями, от общего количества студентов дневной формы обучения, по состоянию на 1 июля отчетного года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3672185"/>
                  </a:ext>
                </a:extLst>
              </a:tr>
              <a:tr h="1307075">
                <a:tc>
                  <a:txBody>
                    <a:bodyPr/>
                    <a:lstStyle/>
                    <a:p>
                      <a:pPr indent="44196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встреч в рамках постоянно действующих диалоговых площадок, дискуссионных клубов, клубов выпускников для обсуждения предложений по дальнейшей реализации государственной молодежной политики в Республике Беларусь, совершенствованию общественно-политического устройства страны, ед.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7977791"/>
                  </a:ext>
                </a:extLst>
              </a:tr>
              <a:tr h="1053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13. Обеспеченность нуждающихся студентов местами для проживания в общежитии, по состоянию на 1 сентября отчетного 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407211"/>
            <a:ext cx="2057400" cy="365125"/>
          </a:xfrm>
        </p:spPr>
        <p:txBody>
          <a:bodyPr/>
          <a:lstStyle/>
          <a:p>
            <a:fld id="{FF47C5EA-83B3-4FDB-8593-F215594CC2F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355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" y="350532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0725" y="350532"/>
            <a:ext cx="6998017" cy="13106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ресурсного потенциала, необходимого для результативного применения и постоянного улучшения системы менеджмента качества (человеческие ресурсы, инфраструктура, среда для функционирования процессов, база знаний, информационное обеспечение)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1549468"/>
              </p:ext>
            </p:extLst>
          </p:nvPr>
        </p:nvGraphicFramePr>
        <p:xfrm>
          <a:off x="372140" y="1786271"/>
          <a:ext cx="8484781" cy="40829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66028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94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25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6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14. Обеспечить численность педагогических работников, имеющих ученую степень и ученое звание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549626"/>
                  </a:ext>
                </a:extLst>
              </a:tr>
              <a:tr h="886840">
                <a:tc>
                  <a:txBody>
                    <a:bodyPr/>
                    <a:lstStyle/>
                    <a:p>
                      <a:pPr indent="44196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ППС:</a:t>
                      </a:r>
                    </a:p>
                    <a:p>
                      <a:pPr indent="44196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основные работники (чел.)</a:t>
                      </a:r>
                    </a:p>
                    <a:p>
                      <a:pPr indent="44196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Внешние совместители (чел.)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6840">
                <a:tc>
                  <a:txBody>
                    <a:bodyPr/>
                    <a:lstStyle/>
                    <a:p>
                      <a:pPr indent="44196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ППС в возрасте до 45 лет включительно:</a:t>
                      </a:r>
                    </a:p>
                    <a:p>
                      <a:pPr indent="44196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основные работники (чел.)</a:t>
                      </a:r>
                    </a:p>
                    <a:p>
                      <a:pPr indent="44196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внешние совместители (чел.)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6840">
                <a:tc>
                  <a:txBody>
                    <a:bodyPr/>
                    <a:lstStyle/>
                    <a:p>
                      <a:pPr indent="44196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ППС, имеющих ученные степени, звания (основные работники, включая совместителей по состоянию на 1 октября отчетного года),%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324905"/>
            <a:ext cx="2057400" cy="365125"/>
          </a:xfrm>
        </p:spPr>
        <p:txBody>
          <a:bodyPr/>
          <a:lstStyle/>
          <a:p>
            <a:fld id="{FF47C5EA-83B3-4FDB-8593-F215594CC2F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029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" y="350532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0725" y="350532"/>
            <a:ext cx="6998017" cy="13106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ресурсного потенциала, необходимого для результативного применения и постоянного улучшения системы менеджмента качества (человеческие ресурсы, инфраструктура, среда для функционирования процессов, база знаний, информационное обеспечение)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1535061"/>
              </p:ext>
            </p:extLst>
          </p:nvPr>
        </p:nvGraphicFramePr>
        <p:xfrm>
          <a:off x="382772" y="1998920"/>
          <a:ext cx="8495414" cy="39872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6611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3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39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 15. Формирование резерва кадров, чел.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39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spc="-6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 16. 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Выполнение годового плана по капитальному ремонту, %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39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spc="-6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 17. 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Выполнение годового плана по текущему ремонту, %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324905"/>
            <a:ext cx="2057400" cy="365125"/>
          </a:xfrm>
        </p:spPr>
        <p:txBody>
          <a:bodyPr/>
          <a:lstStyle/>
          <a:p>
            <a:fld id="{FF47C5EA-83B3-4FDB-8593-F215594CC2F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029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" y="342900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8834" y="426194"/>
            <a:ext cx="6869429" cy="57964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взаимодействие с потребителями и другими заинтересованными сторонами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7977834"/>
              </p:ext>
            </p:extLst>
          </p:nvPr>
        </p:nvGraphicFramePr>
        <p:xfrm>
          <a:off x="603850" y="1418591"/>
          <a:ext cx="8024372" cy="3352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5199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24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2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855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spc="-6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Цель 18. Осуществлять постоянную связь с потребителями путем проведения анализа их удовлетворенности для эффективного реагирования на изменяющиеся условия рынка образовательных услуг: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9198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потребителей на портале рейтинговой оценки качества оказания услуг организациями Республики Беларусь, %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91,96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90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9198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интегральный индекс удовлетворенности потребителей, рассчитанный по всем показателям и категориям потребителей, балл</a:t>
                      </a: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4,27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4" descr="Форум НОСТРОЙ» приглашает к обсуждению заинтересованные сторо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5281613"/>
            <a:ext cx="2400301" cy="125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528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" y="322898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542" y="322898"/>
            <a:ext cx="8882538" cy="643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решения Совета академии.</a:t>
            </a:r>
            <a:r>
              <a:rPr lang="ru-RU" sz="24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Bef>
                <a:spcPts val="450"/>
              </a:spcBef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 Основные направления деятельности и цели в области качества на 2024–2025 учебный год рекомендовать к утверждению.</a:t>
            </a:r>
          </a:p>
          <a:p>
            <a:pPr indent="337661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 Заведующему сектором менеджмента качества обеспечить разработку плана мероприятий по реализации Политики академии и целей в области качества на 2024–2025 учебный год. Срок исполнения: 15.10.2024.</a:t>
            </a:r>
          </a:p>
          <a:p>
            <a:pPr indent="337661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 Информацию об основных направлениях деятельности и целях в области качества разместить на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ftp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-сервере академии. Ответственный: Мангутова В. В. Срок исполнения: до 02.10.2024.</a:t>
            </a:r>
          </a:p>
          <a:p>
            <a:pPr indent="337661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 Руководителям структурных подразделений ознакомить работников с основными направлениями и целями в области качества академии на 2024–2025 учебный год. </a:t>
            </a:r>
          </a:p>
          <a:p>
            <a:pPr indent="337661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Ответственные: руководители структурных подразделений. Срок исполнения: до 01.11.2024.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635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354965"/>
            <a:ext cx="9144000" cy="6001386"/>
            <a:chOff x="38100" y="0"/>
            <a:chExt cx="12192001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/>
            <a:srcRect l="18333" t="17704" r="19500" b="20795"/>
            <a:stretch/>
          </p:blipFill>
          <p:spPr>
            <a:xfrm>
              <a:off x="38100" y="0"/>
              <a:ext cx="12192001" cy="6858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/>
            <a:srcRect l="20233" t="50676"/>
            <a:stretch/>
          </p:blipFill>
          <p:spPr>
            <a:xfrm>
              <a:off x="38101" y="982633"/>
              <a:ext cx="800100" cy="459169"/>
            </a:xfrm>
            <a:prstGeom prst="rect">
              <a:avLst/>
            </a:prstGeom>
          </p:spPr>
        </p:pic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52FDFF1-4479-4061-A4E0-66A058909C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312" t="17094" r="9082" b="6576"/>
          <a:stretch/>
        </p:blipFill>
        <p:spPr>
          <a:xfrm>
            <a:off x="536896" y="670822"/>
            <a:ext cx="8253445" cy="532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0324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" y="375787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91100" y="2362701"/>
            <a:ext cx="7882499" cy="601960"/>
          </a:xfrm>
          <a:prstGeom prst="rect">
            <a:avLst/>
          </a:prstGeom>
          <a:noFill/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2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Приоритет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3. Устойчивое развитие научной и инновационной деятельности путем обеспечения эффективной интеграции образования и науки.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30072D4-6CEB-4276-8244-069DDE9FF3D8}"/>
              </a:ext>
            </a:extLst>
          </p:cNvPr>
          <p:cNvSpPr txBox="1"/>
          <p:nvPr/>
        </p:nvSpPr>
        <p:spPr>
          <a:xfrm>
            <a:off x="1364893" y="321618"/>
            <a:ext cx="7560991" cy="856773"/>
          </a:xfrm>
          <a:prstGeom prst="rect">
            <a:avLst/>
          </a:prstGeom>
          <a:noFill/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2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Приоритет 1. Повышение качества образовательного процесса, эффективности практико-ориентированной подготовки и развитие связей с организациями-заказчиками кадров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AC599A-9C30-4D8E-8FF7-25C2C864D351}"/>
              </a:ext>
            </a:extLst>
          </p:cNvPr>
          <p:cNvSpPr txBox="1"/>
          <p:nvPr/>
        </p:nvSpPr>
        <p:spPr>
          <a:xfrm>
            <a:off x="521692" y="1489187"/>
            <a:ext cx="8451907" cy="601960"/>
          </a:xfrm>
          <a:prstGeom prst="rect">
            <a:avLst/>
          </a:prstGeom>
          <a:noFill/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92000"/>
              </a:lnSpc>
              <a:defRPr b="1"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r>
              <a:rPr lang="ru-RU" b="0" dirty="0"/>
              <a:t>Приоритет 2. Трансформация образовательного процесса в условиях перехода к цифровой экономике.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5CC327D-557F-4051-9ED5-B8C78C532C6F}"/>
              </a:ext>
            </a:extLst>
          </p:cNvPr>
          <p:cNvSpPr txBox="1"/>
          <p:nvPr/>
        </p:nvSpPr>
        <p:spPr>
          <a:xfrm>
            <a:off x="1644773" y="3289244"/>
            <a:ext cx="7328826" cy="601960"/>
          </a:xfrm>
          <a:prstGeom prst="rect">
            <a:avLst/>
          </a:prstGeom>
          <a:noFill/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92000"/>
              </a:lnSpc>
              <a:defRPr b="1"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r>
              <a:rPr lang="ru-RU" b="0" dirty="0"/>
              <a:t>Приоритет 4. Интеграция в международное научно-образовательное пространство и повышение его конкурентоспособности.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28C2CF8-3BEC-4D5B-AD64-E39EF942C113}"/>
              </a:ext>
            </a:extLst>
          </p:cNvPr>
          <p:cNvSpPr txBox="1"/>
          <p:nvPr/>
        </p:nvSpPr>
        <p:spPr>
          <a:xfrm>
            <a:off x="3372927" y="4216015"/>
            <a:ext cx="5471276" cy="856773"/>
          </a:xfrm>
          <a:prstGeom prst="rect">
            <a:avLst/>
          </a:prstGeom>
          <a:noFill/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92000"/>
              </a:lnSpc>
              <a:defRPr b="1"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r>
              <a:rPr lang="ru-RU" b="0" dirty="0"/>
              <a:t>Приоритет 5. Развитие потенциала студенческой молодежи и ее активное вовлечение в общественную жизнь.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DCF447-A4D4-42B2-8E59-31DC198F7E8F}"/>
              </a:ext>
            </a:extLst>
          </p:cNvPr>
          <p:cNvSpPr txBox="1"/>
          <p:nvPr/>
        </p:nvSpPr>
        <p:spPr>
          <a:xfrm>
            <a:off x="3372927" y="5533127"/>
            <a:ext cx="5471277" cy="347146"/>
          </a:xfrm>
          <a:prstGeom prst="rect">
            <a:avLst/>
          </a:prstGeom>
          <a:noFill/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92000"/>
              </a:lnSpc>
              <a:defRPr b="1"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r>
              <a:rPr lang="ru-RU" b="0" dirty="0"/>
              <a:t>Приоритет 6. Развитие ресурсного потенциала.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61D1CA6-4D88-435C-87C0-954CE31D0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333" t="17704" r="19500" b="20795"/>
          <a:stretch/>
        </p:blipFill>
        <p:spPr>
          <a:xfrm>
            <a:off x="87680" y="4509632"/>
            <a:ext cx="3187435" cy="204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402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4" y="235077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6684" y="1180654"/>
            <a:ext cx="8907304" cy="607218"/>
          </a:xfrm>
          <a:prstGeom prst="rect">
            <a:avLst/>
          </a:prstGeom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Непрерывное </a:t>
            </a:r>
            <a:r>
              <a:rPr lang="ru-RU" sz="2000" dirty="0">
                <a:latin typeface="Times New Roman" panose="02020603050405020304" pitchFamily="18" charset="0"/>
              </a:rPr>
              <a:t>повышение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качества образовательных услуг в интересах потребителей и других заинтересованных сторон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6684" y="1998381"/>
            <a:ext cx="8907304" cy="861774"/>
          </a:xfrm>
          <a:prstGeom prst="rect">
            <a:avLst/>
          </a:prstGeom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ru-RU" sz="2000" dirty="0">
                <a:latin typeface="Times New Roman" panose="02020603050405020304" pitchFamily="18" charset="0"/>
              </a:rPr>
              <a:t>2. Развитие научно-исследовательской деятельности, составляющей основу образования высокого качества, создание условий для привлечения к ней обучающихся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6684" y="3121238"/>
            <a:ext cx="8907304" cy="1118255"/>
          </a:xfrm>
          <a:prstGeom prst="rect">
            <a:avLst/>
          </a:prstGeom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ru-RU" sz="2000" dirty="0">
                <a:latin typeface="Times New Roman" panose="02020603050405020304" pitchFamily="18" charset="0"/>
              </a:rPr>
              <a:t>3. Формирование среды, способствующей мотивации работников и обучающихся на улучшение своей деятельности и деятельности академии в целом, а также становлению и проявлению их гражданской позиции, патриотизма, правовой, политической и информационной культуры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6684" y="4500708"/>
            <a:ext cx="8907304" cy="1118255"/>
          </a:xfrm>
          <a:prstGeom prst="rect">
            <a:avLst/>
          </a:prstGeom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ru-RU" sz="2000" dirty="0">
                <a:latin typeface="Times New Roman" panose="02020603050405020304" pitchFamily="18" charset="0"/>
              </a:rPr>
              <a:t>4. Развитие ресурсного потенциала, необходимого для результативного применения и постоянного улучшения системы менеджмента качества (человеческие ресурсы, инфраструктура, среда для функционирования процессов, база знаний, информационное обеспечение)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6684" y="5854967"/>
            <a:ext cx="8907304" cy="605294"/>
          </a:xfrm>
          <a:prstGeom prst="rect">
            <a:avLst/>
          </a:prstGeom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ru-RU" sz="2000" dirty="0">
                <a:latin typeface="Times New Roman" panose="02020603050405020304" pitchFamily="18" charset="0"/>
              </a:rPr>
              <a:t>5. Эффективное взаимодействие с потребителями и другими заинтересованными сторонами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01478" y="316849"/>
            <a:ext cx="7842509" cy="34881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деятельности академии в области качества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0965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2" y="129540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3954" y="189851"/>
            <a:ext cx="7361396" cy="605294"/>
          </a:xfrm>
          <a:prstGeom prst="rect">
            <a:avLst/>
          </a:prstGeom>
          <a:ln w="38100">
            <a:solidFill>
              <a:srgbClr val="9CDCF3"/>
            </a:solidFill>
          </a:ln>
        </p:spPr>
        <p:txBody>
          <a:bodyPr wrap="square">
            <a:spAutoFit/>
          </a:bodyPr>
          <a:lstStyle/>
          <a:p>
            <a:pPr indent="-457200">
              <a:lnSpc>
                <a:spcPts val="1950"/>
              </a:lnSpc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Непрерывное повышение качества образовательных услуг в интересах потребителей и других заинтересованных сторон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5230864"/>
              </p:ext>
            </p:extLst>
          </p:nvPr>
        </p:nvGraphicFramePr>
        <p:xfrm>
          <a:off x="93822" y="834813"/>
          <a:ext cx="8931355" cy="59070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6712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8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2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0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1. Подтвердить авторитет и конкурентоспособность академии на рынке образовательных услуг и в международном научном и образовательном пространстве: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880">
                <a:tc>
                  <a:txBody>
                    <a:bodyPr/>
                    <a:lstStyle/>
                    <a:p>
                      <a:pPr marL="0" indent="44513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года войти в число 20 лучших учреждений образования Республики Беларусь в международном рейтинге университетов </a:t>
                      </a:r>
                      <a:r>
                        <a:rPr lang="ru-RU" sz="18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Webometrics</a:t>
                      </a: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позиция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602">
                <a:tc>
                  <a:txBody>
                    <a:bodyPr/>
                    <a:lstStyle/>
                    <a:p>
                      <a:pPr indent="445135" algn="l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иностранных студентов, чел.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280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8928">
                <a:tc>
                  <a:txBody>
                    <a:bodyPr/>
                    <a:lstStyle/>
                    <a:p>
                      <a:pPr indent="445135" algn="l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на дневную форму получения высшего образования (за счёт средств республиканского бюджета: полная/сокращенная формы/на платной основе), 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-3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77,2/50,5/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-3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100/100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5827">
                <a:tc>
                  <a:txBody>
                    <a:bodyPr/>
                    <a:lstStyle/>
                    <a:p>
                      <a:pPr marL="0" marR="0" lvl="0" indent="445135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на заочную форму </a:t>
                      </a:r>
                      <a:r>
                        <a:rPr lang="ru-RU" sz="1800" spc="-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получения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высшего образования (за счёт средств республиканского бюджета: полная/сокращенная формы/на платной основе: полная/сокращенная формы), 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100/100/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100/92,5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100/100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8176171"/>
                  </a:ext>
                </a:extLst>
              </a:tr>
              <a:tr h="698739">
                <a:tc>
                  <a:txBody>
                    <a:bodyPr/>
                    <a:lstStyle/>
                    <a:p>
                      <a:pPr indent="44196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распределение (направление на работу) выпускников, подлежавших распределению (направлению на работу), %:</a:t>
                      </a:r>
                      <a:endParaRPr lang="ru-RU" sz="18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44196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общее высшее образование</a:t>
                      </a:r>
                      <a:endParaRPr lang="ru-RU" sz="18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323">
                <a:tc>
                  <a:txBody>
                    <a:bodyPr/>
                    <a:lstStyle/>
                    <a:p>
                      <a:pPr indent="44196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углубленное высшее образование</a:t>
                      </a:r>
                      <a:endParaRPr lang="ru-RU" sz="18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7366">
                <a:tc>
                  <a:txBody>
                    <a:bodyPr/>
                    <a:lstStyle/>
                    <a:p>
                      <a:pPr indent="44196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плана-графика повышения квалификации, стажировки и переподготовки руководящих работников, специалистов, рабочих, служащих, 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89637">
                <a:tc>
                  <a:txBody>
                    <a:bodyPr/>
                    <a:lstStyle/>
                    <a:p>
                      <a:pPr indent="445135" algn="l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системы менеджмента качества академии требованиям СТБ </a:t>
                      </a:r>
                      <a:r>
                        <a:rPr 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9001–2015 (успешное прохождение процедуры периодического внешнего аудита)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881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" y="204460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1623" y="204460"/>
            <a:ext cx="7406639" cy="47705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Непрерывное повышение качества образовательных услуг в интересах потребителей и других заинтересованных сторон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5439090"/>
              </p:ext>
            </p:extLst>
          </p:nvPr>
        </p:nvGraphicFramePr>
        <p:xfrm>
          <a:off x="154782" y="1103058"/>
          <a:ext cx="8506062" cy="47266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5635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9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1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77596">
                <a:tc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2. Обеспечить должный уровень качества знаний студентов по итогам промежуточных и итоговой аттестаций: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449">
                <a:tc>
                  <a:txBody>
                    <a:bodyPr/>
                    <a:lstStyle/>
                    <a:p>
                      <a:pPr marL="0" indent="44196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 успеваемость студентов, %:</a:t>
                      </a:r>
                    </a:p>
                    <a:p>
                      <a:pPr marL="0" indent="71183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 обучения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454">
                <a:tc>
                  <a:txBody>
                    <a:bodyPr/>
                    <a:lstStyle/>
                    <a:p>
                      <a:pPr marL="0" indent="71183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0286">
                <a:tc>
                  <a:txBody>
                    <a:bodyPr/>
                    <a:lstStyle/>
                    <a:p>
                      <a:pPr marL="0" indent="44196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успеваемость студентов, %:</a:t>
                      </a:r>
                    </a:p>
                    <a:p>
                      <a:pPr marL="0" indent="71183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 обучения;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762">
                <a:tc>
                  <a:txBody>
                    <a:bodyPr/>
                    <a:lstStyle/>
                    <a:p>
                      <a:pPr marL="0" indent="71183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форма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636">
                <a:tc>
                  <a:txBody>
                    <a:bodyPr/>
                    <a:lstStyle/>
                    <a:p>
                      <a:pPr marL="0" indent="44196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дипломов о высшем образовании с отличием, 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065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" y="50557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1623" y="143500"/>
            <a:ext cx="7406639" cy="47705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Непрерывное повышение качества образовательных услуг в интересах потребителей и других заинтересованных сторон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961234"/>
              </p:ext>
            </p:extLst>
          </p:nvPr>
        </p:nvGraphicFramePr>
        <p:xfrm>
          <a:off x="355107" y="989201"/>
          <a:ext cx="8603155" cy="48129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5893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2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85422">
                <a:tc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3. Обеспечить высокий уровень практической подготовки в период прохождения учебных и производственных практик: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821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студентов, проходивших практику в базовых организациях, %</a:t>
                      </a: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5821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студентов, проходивших практику на оплачиваемой должности, %</a:t>
                      </a: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5821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spc="-2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студентов, проходивших преддипломную практику по месту распределения, %</a:t>
                      </a: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009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spc="-2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успеваемость по итогам практик, %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009">
                <a:tc gridSpan="3">
                  <a:txBody>
                    <a:bodyPr/>
                    <a:lstStyle/>
                    <a:p>
                      <a:pPr rtl="0" eaLnBrk="1" fontAlgn="auto" latinLnBrk="0" hangingPunct="1"/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4. </a:t>
                      </a: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</a:t>
                      </a: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контингента студентов, %: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3928933"/>
                  </a:ext>
                </a:extLst>
              </a:tr>
              <a:tr h="365009">
                <a:tc>
                  <a:txBody>
                    <a:bodyPr/>
                    <a:lstStyle/>
                    <a:p>
                      <a:pPr marL="0" indent="45720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 обучения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0642692"/>
                  </a:ext>
                </a:extLst>
              </a:tr>
              <a:tr h="365009">
                <a:tc>
                  <a:txBody>
                    <a:bodyPr/>
                    <a:lstStyle/>
                    <a:p>
                      <a:pPr marL="0" indent="45720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форма обучения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7826921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89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" y="157237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36383" y="250180"/>
            <a:ext cx="7406639" cy="47705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Непрерывное повышение качества образовательных услуг в интересах потребителей и других заинтересованных сторон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7041972"/>
              </p:ext>
            </p:extLst>
          </p:nvPr>
        </p:nvGraphicFramePr>
        <p:xfrm>
          <a:off x="182403" y="964162"/>
          <a:ext cx="8843724" cy="53732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6038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3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16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1141">
                <a:tc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5. Обеспечить образовательный процесс учебно-методическим и учебно-программным сопровождением путем: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9409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плана выпуска учебно-методической литературы и учебно-программной документации, %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441">
                <a:tc gridSpan="3"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6. Обеспечить должный уровень качества знаний слушателей: 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39863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слушателей, успешно прошедших итоговую аттестацию по учебным программам повышения квалификации, % </a:t>
                      </a: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7758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итогам ГЭ и защиты дипломных работ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8,75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8,5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13607">
                <a:tc gridSpan="3"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7. Увеличить количество учебных дисциплин, преподаваемых на иностранном языке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8679007"/>
                  </a:ext>
                </a:extLst>
              </a:tr>
              <a:tr h="552051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учебных дисциплин, преподаваемых на иностранном языке, 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0727659"/>
                  </a:ext>
                </a:extLst>
              </a:tr>
              <a:tr h="630239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педагогических работников, реализующих общепрофессиональные и специальные дисциплины на иностранных языках, 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737253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79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" y="336426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7823" y="227242"/>
            <a:ext cx="7406639" cy="66941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научно-исследовательской деятельности, составляющей основу образования высокого качества, создание условий для привлечения к ней обучающихся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2495984"/>
              </p:ext>
            </p:extLst>
          </p:nvPr>
        </p:nvGraphicFramePr>
        <p:xfrm>
          <a:off x="210128" y="999366"/>
          <a:ext cx="8723744" cy="57265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61815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0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14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1553">
                <a:tc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pPr marL="0" indent="180000" algn="l" defTabSz="914400" rtl="0" eaLnBrk="1" fontAlgn="auto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8. Обеспечить объем финансирования НИР:</a:t>
                      </a:r>
                    </a:p>
                    <a:p>
                      <a:pPr marL="0" indent="18000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indent="-173990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Times New Roman"/>
                          <a:ea typeface="Times New Roman"/>
                          <a:cs typeface="Times New Roman"/>
                        </a:rPr>
                        <a:t>1645,2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Times New Roman"/>
                          <a:ea typeface="Times New Roman"/>
                          <a:cs typeface="Times New Roman"/>
                        </a:rPr>
                        <a:t>1700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1 штатную единицу (ППС + научные работники), тыс.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80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9. Обеспечить высокий уровень научной активности профессорско-преподавательского состава: 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232">
                <a:tc>
                  <a:txBody>
                    <a:bodyPr/>
                    <a:lstStyle/>
                    <a:p>
                      <a:pPr marL="0" marR="167640" indent="534988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научных публикаций </a:t>
                      </a:r>
                      <a:r>
                        <a:rPr lang="ru-RU" sz="1800" spc="50" dirty="0">
                          <a:latin typeface="Times New Roman"/>
                          <a:ea typeface="Times New Roman"/>
                          <a:cs typeface="Times New Roman"/>
                        </a:rPr>
                        <a:t>(монографий, статей в рецензируемых журналах, в журналах индексируемых в </a:t>
                      </a:r>
                      <a:r>
                        <a:rPr lang="ru-RU" sz="1800" spc="50" dirty="0" err="1">
                          <a:latin typeface="Times New Roman"/>
                          <a:ea typeface="Times New Roman"/>
                          <a:cs typeface="Times New Roman"/>
                        </a:rPr>
                        <a:t>наукометрических</a:t>
                      </a:r>
                      <a:r>
                        <a:rPr lang="ru-RU" sz="1800" spc="50" dirty="0">
                          <a:latin typeface="Times New Roman"/>
                          <a:ea typeface="Times New Roman"/>
                          <a:cs typeface="Times New Roman"/>
                        </a:rPr>
                        <a:t> базах данных, рекомендаций производству), </a:t>
                      </a:r>
                      <a:r>
                        <a:rPr lang="ru-RU" sz="1800" spc="-30" dirty="0">
                          <a:latin typeface="Times New Roman"/>
                          <a:ea typeface="Times New Roman"/>
                          <a:cs typeface="Times New Roman"/>
                        </a:rPr>
                        <a:t>шт., всего/на 1 штатную единицу (ППС + научные работники)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indent="-17399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Times New Roman"/>
                          <a:ea typeface="Times New Roman"/>
                          <a:cs typeface="Times New Roman"/>
                        </a:rPr>
                        <a:t>1849/0,67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Times New Roman"/>
                          <a:ea typeface="Times New Roman"/>
                          <a:cs typeface="Times New Roman"/>
                        </a:rPr>
                        <a:t>1100/0,42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8851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полученных патентов на</a:t>
                      </a:r>
                      <a:r>
                        <a:rPr lang="ru-RU" sz="200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изобретение, 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2232">
                <a:tc gridSpan="3">
                  <a:txBody>
                    <a:bodyPr/>
                    <a:lstStyle/>
                    <a:p>
                      <a:pPr rtl="0" eaLnBrk="1" fontAlgn="auto" latinLnBrk="0" hangingPunct="1">
                        <a:lnSpc>
                          <a:spcPts val="2100"/>
                        </a:lnSpc>
                      </a:pP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10. Обеспечить должный уровень реализации образовательных программ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0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научно-ориентированного образования: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2415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выполнить план приема в аспирантуру и докторантуру, 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6824833"/>
                  </a:ext>
                </a:extLst>
              </a:tr>
              <a:tr h="382232">
                <a:tc>
                  <a:txBody>
                    <a:bodyPr/>
                    <a:lstStyle/>
                    <a:p>
                      <a:pPr marL="0" indent="45720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аттестация аспирантов и докторантов, 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8947014"/>
                  </a:ext>
                </a:extLst>
              </a:tr>
              <a:tr h="382232">
                <a:tc>
                  <a:txBody>
                    <a:bodyPr/>
                    <a:lstStyle/>
                    <a:p>
                      <a:pPr marL="0" marR="0" indent="44513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  <a:defRPr/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подготовку и защиту кандидатских диссертаций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071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2983</TotalTime>
  <Words>1349</Words>
  <Application>Microsoft Office PowerPoint</Application>
  <PresentationFormat>Экран (4:3)</PresentationFormat>
  <Paragraphs>240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ДЕЯТЕЛЬНОСТИ  И ЦЕЛЕй В ОБЛАСТИ КАЧЕСТВА на 2020–2021 учебный год</dc:title>
  <dc:creator>NotePad.by</dc:creator>
  <cp:lastModifiedBy>RePack by SPecialiST</cp:lastModifiedBy>
  <cp:revision>266</cp:revision>
  <cp:lastPrinted>2023-09-28T12:32:41Z</cp:lastPrinted>
  <dcterms:created xsi:type="dcterms:W3CDTF">2020-09-13T11:31:01Z</dcterms:created>
  <dcterms:modified xsi:type="dcterms:W3CDTF">2024-10-01T07:21:49Z</dcterms:modified>
</cp:coreProperties>
</file>