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71" r:id="rId2"/>
    <p:sldId id="289" r:id="rId3"/>
    <p:sldId id="303" r:id="rId4"/>
    <p:sldId id="298" r:id="rId5"/>
    <p:sldId id="306" r:id="rId6"/>
    <p:sldId id="310" r:id="rId7"/>
    <p:sldId id="308" r:id="rId8"/>
    <p:sldId id="274" r:id="rId9"/>
    <p:sldId id="312" r:id="rId10"/>
    <p:sldId id="317" r:id="rId11"/>
    <p:sldId id="313" r:id="rId12"/>
    <p:sldId id="277" r:id="rId13"/>
    <p:sldId id="320" r:id="rId14"/>
    <p:sldId id="321" r:id="rId15"/>
    <p:sldId id="322" r:id="rId16"/>
    <p:sldId id="323" r:id="rId17"/>
    <p:sldId id="278" r:id="rId18"/>
    <p:sldId id="279" r:id="rId19"/>
    <p:sldId id="291" r:id="rId20"/>
    <p:sldId id="302" r:id="rId21"/>
    <p:sldId id="314" r:id="rId22"/>
    <p:sldId id="315" r:id="rId23"/>
    <p:sldId id="318" r:id="rId24"/>
    <p:sldId id="319" r:id="rId25"/>
    <p:sldId id="284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9CDCF3"/>
    <a:srgbClr val="E7E6E6"/>
    <a:srgbClr val="9DC3E6"/>
    <a:srgbClr val="DEEBF7"/>
    <a:srgbClr val="F6F9FB"/>
    <a:srgbClr val="F4FCFE"/>
    <a:srgbClr val="F3F8FB"/>
    <a:srgbClr val="CCFFFF"/>
    <a:srgbClr val="FBE5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136" autoAdjust="0"/>
  </p:normalViewPr>
  <p:slideViewPr>
    <p:cSldViewPr snapToGrid="0">
      <p:cViewPr>
        <p:scale>
          <a:sx n="100" d="100"/>
          <a:sy n="100" d="100"/>
        </p:scale>
        <p:origin x="-498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FFF02-F681-484C-BE0D-83C747A287E8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ED8C6-EB53-4DF2-A0E6-06B27CF0D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30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D8C6-EB53-4DF2-A0E6-06B27CF0D5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D8C6-EB53-4DF2-A0E6-06B27CF0D5B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48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D8C6-EB53-4DF2-A0E6-06B27CF0D5B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48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D8C6-EB53-4DF2-A0E6-06B27CF0D5B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48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D8C6-EB53-4DF2-A0E6-06B27CF0D5B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48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ED8C6-EB53-4DF2-A0E6-06B27CF0D5B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48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B05-EAA5-46BC-B23D-A917F27C1E60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23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7753-C2C7-409E-9A67-D12EF69640E9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23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25B3-1BB4-45EE-B7ED-4102367D273F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53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CE3-B5DD-4142-B819-66DC08F691DB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68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EB46-E6EA-4D43-90DD-270EE86EDDAE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69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A84E-3E4B-49EB-B501-06C12D38B61E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9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6D0-F154-4404-AC7E-2FC1817B91FE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9B70-A57B-490B-B10D-217FA4D282B5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71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555A-7CAD-4E7F-8827-F112F35AE30B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18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2806-445B-4DDE-B0C0-34D2BFB08C12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9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79B-64E1-4E4A-9DE2-BDC165752370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9151-AE77-47AF-B508-DF4FC0A81CEB}" type="datetime1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C5EA-83B3-4FDB-8593-F215594C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77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575" y="0"/>
            <a:ext cx="9144000" cy="6858000"/>
            <a:chOff x="38100" y="0"/>
            <a:chExt cx="12192000" cy="68580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8100" y="0"/>
              <a:ext cx="12192000" cy="6858000"/>
              <a:chOff x="38100" y="0"/>
              <a:chExt cx="12192000" cy="685800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333" t="17704" r="19500" b="20795"/>
              <a:stretch/>
            </p:blipFill>
            <p:spPr>
              <a:xfrm>
                <a:off x="3810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3" name="Заголовок 1"/>
              <p:cNvSpPr txBox="1">
                <a:spLocks/>
              </p:cNvSpPr>
              <p:nvPr/>
            </p:nvSpPr>
            <p:spPr>
              <a:xfrm>
                <a:off x="38100" y="4968240"/>
                <a:ext cx="12096751" cy="1254760"/>
              </a:xfrm>
              <a:prstGeom prst="rect">
                <a:avLst/>
              </a:prstGeom>
              <a:solidFill>
                <a:srgbClr val="F3F8FB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675000" algn="ctr">
                  <a:lnSpc>
                    <a:spcPct val="120000"/>
                  </a:lnSpc>
                </a:pPr>
                <a:endParaRPr lang="ru-RU" sz="105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75000" algn="ctr">
                  <a:lnSpc>
                    <a:spcPct val="120000"/>
                  </a:lnSpc>
                </a:pPr>
                <a:r>
                  <a:rPr lang="ru-RU" sz="2400" b="1" cap="all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Анализ системы менеджмента качества</a:t>
                </a:r>
                <a:br>
                  <a:rPr lang="ru-RU" sz="2400" b="1" cap="all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cap="all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итогам 2023–2024 учебного года</a:t>
                </a:r>
                <a:br>
                  <a:rPr lang="ru-RU" sz="2400" b="1" cap="all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2798619" y="64293"/>
                <a:ext cx="9336232" cy="1377509"/>
              </a:xfrm>
              <a:prstGeom prst="rect">
                <a:avLst/>
              </a:prstGeom>
              <a:solidFill>
                <a:srgbClr val="F3F8FB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485900" algn="ctr">
                  <a:lnSpc>
                    <a:spcPts val="1200"/>
                  </a:lnSpc>
                </a:pPr>
                <a:endParaRPr lang="ru-RU" sz="1500" b="1" cap="all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485900" algn="ctr">
                  <a:lnSpc>
                    <a:spcPct val="100000"/>
                  </a:lnSpc>
                </a:pPr>
                <a:r>
                  <a:rPr lang="ru-RU" sz="1500" b="1" cap="all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Учреждение образования </a:t>
                </a:r>
              </a:p>
              <a:p>
                <a:pPr marL="1485900" algn="ctr">
                  <a:lnSpc>
                    <a:spcPct val="100000"/>
                  </a:lnSpc>
                </a:pPr>
                <a:r>
                  <a:rPr lang="ru-RU" sz="1500" b="1" cap="all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«Белорусская государственная орденов Октябрьской Революции и Трудового Красного Знамени сельскохозяйственная академия </a:t>
                </a:r>
              </a:p>
            </p:txBody>
          </p:sp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1545" t="29493" r="84370" b="39396"/>
              <a:stretch/>
            </p:blipFill>
            <p:spPr>
              <a:xfrm>
                <a:off x="3671456" y="86877"/>
                <a:ext cx="1457323" cy="133233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0233" t="50676"/>
              <a:stretch/>
            </p:blipFill>
            <p:spPr>
              <a:xfrm>
                <a:off x="38101" y="982633"/>
                <a:ext cx="800100" cy="459169"/>
              </a:xfrm>
              <a:prstGeom prst="rect">
                <a:avLst/>
              </a:prstGeom>
            </p:spPr>
          </p:pic>
        </p:grpSp>
        <p:pic>
          <p:nvPicPr>
            <p:cNvPr id="8" name="Picture 2" descr="Опубликована новая версия стандарта ISO/IEC 17025 | Неразрушающий контроль  | ИКБ «Градиент»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9" y="5197602"/>
              <a:ext cx="1284605" cy="796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15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73164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085438"/>
              </p:ext>
            </p:extLst>
          </p:nvPr>
        </p:nvGraphicFramePr>
        <p:xfrm>
          <a:off x="344384" y="1341913"/>
          <a:ext cx="8360228" cy="47588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253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0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9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836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Аспекты для улучшения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Корректирующие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действия.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улучшению.</a:t>
                      </a: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Ответственные исполнители</a:t>
                      </a: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425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по повышению удовлетворенности потребителя может быть улучшена в части полноты определения сильных и слабых сторон академии и разработки конкретных мероприятий по повышению удовлетворенности на уровне факультетов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 Актуализировать Положение об оценке удовлетворённости потребителя в части изменения методики оценки и формы анкеты удовлетворённости работодателей.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 Деканам при оценке удовлетворенности потребителя руководствоваться актуализированным Положением в части использования усовершенствованных анкет удовлетворённости работодателей и разработки конкретных мероприятий по повышению удовлетворенности на уровне факультетов 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Деканы.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Зав. сектором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менеджмента качества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4944" y="218571"/>
            <a:ext cx="7050406" cy="75193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корректирующих мероприятий по итогам проведения периодической оценки сертифицированной системы менеджмента качества академии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10</a:t>
            </a:fld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26092396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73164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11</a:t>
            </a:fld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FB3909-05AD-4DF9-B78C-2AEB681B3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666" t="19630" r="20730" b="7593"/>
          <a:stretch/>
        </p:blipFill>
        <p:spPr>
          <a:xfrm>
            <a:off x="1466850" y="153211"/>
            <a:ext cx="6952329" cy="5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21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200082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6850" y="352384"/>
            <a:ext cx="7339727" cy="83099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02883"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системе менеджмента качества академии: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485" y="1414433"/>
            <a:ext cx="8373904" cy="48320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документированная процедура ДП-2.015 (6.1,9.1,9.3,10.2) Порядок управления рисками и возможностями.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документированной процедуры ДП–2.043 (10.2) Корректирующие и предупреждающие действия.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документированная процедура ДП-2.045 (7.5) Порядок формирования, ведения и хранения личных дел студентов (магистрантов).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документированная процедура ДП-2.014 (7.5) Управление записями.</a:t>
            </a:r>
          </a:p>
          <a:p>
            <a:pPr marL="342900" indent="-342900">
              <a:spcAft>
                <a:spcPts val="6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12</a:t>
            </a:fld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54852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200082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6850" y="352384"/>
            <a:ext cx="7339727" cy="83099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02883"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системе менеджмента качества академии: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64" y="1294410"/>
            <a:ext cx="8348354" cy="48320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документированная процедура ДП-2.036(8.4) Управление закупками.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spc="-60" dirty="0">
                <a:latin typeface="Times New Roman" pitchFamily="18" charset="0"/>
                <a:cs typeface="Times New Roman" pitchFamily="18" charset="0"/>
              </a:rPr>
              <a:t>Введено в действие актуализированное положение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«Об оценке удовлетворенности потребителей в системе менеджмента качества».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Правила «Проведения итоговой аттестации студентов академии при освоении содержания образовательных программ высшего образования».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Положение «О составлении, оформлении и утверждении индивидуального плана работы педагогического работника кафедры».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13</a:t>
            </a:fld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54852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200082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9349" y="245506"/>
            <a:ext cx="7339727" cy="83099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02883"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системе менеджмента качества академии: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64" y="1199408"/>
            <a:ext cx="8372104" cy="557075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spc="-60" dirty="0">
                <a:latin typeface="Times New Roman" pitchFamily="18" charset="0"/>
                <a:cs typeface="Times New Roman" pitchFamily="18" charset="0"/>
              </a:rPr>
              <a:t>Введено в действие актуализированное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положение «О непрерывном профессиональном образовании руководящих работников, профессорско-преподавательского состава и специалистов учреждения образования «Белорусская государственная орденов Октябрьской Революции и Трудового Красного Знамени сельскохозяйственная академия».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СТА-2.031 (7.1.2, 7.1.6, 7.2) Кадровое обеспечение.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СТА-2.027(8.5) Переподготовка и повышение квалификации руководящих работников и специалистов.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14</a:t>
            </a:fld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54852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200082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9349" y="245506"/>
            <a:ext cx="7339727" cy="83099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02883"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системе менеджмента качества академии: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64" y="1472540"/>
            <a:ext cx="8372104" cy="453970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СТА-2.210 (8.4, 8.5) Практическая подготовка специалистов при реализации образовательных программ высшего образования.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СТА-2.034 (7.1.6) Библиотечное и информационное обеспечение.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СТА-2.028 (8.5) Подготовка научных работников высшей квалификации.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СТА-2.037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(7.1.3;7.1.4) Инфраструктура и производственная среда.</a:t>
            </a:r>
          </a:p>
          <a:p>
            <a:pPr marL="342900" indent="-342900">
              <a:spcAft>
                <a:spcPts val="6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15</a:t>
            </a:fld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54852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200082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9349" y="245506"/>
            <a:ext cx="7339727" cy="83099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02883"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системе менеджмента качества академии: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387" y="1626915"/>
            <a:ext cx="8348353" cy="372409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СТА–2.025(8.5) Подготовка специалистов с высшим образованием.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 – 2.022(8.3) Проектирование основных образовательных программ и учебно-методическое обеспечение.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Введена в действие новая версия стандарта СТА-2.024 (8.4;8.5) Профориентация и прием в академию.</a:t>
            </a:r>
          </a:p>
          <a:p>
            <a:pPr marL="342900" indent="-342900">
              <a:spcAft>
                <a:spcPts val="6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16</a:t>
            </a:fld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254852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15125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7274" y="428178"/>
            <a:ext cx="7458076" cy="5632311"/>
          </a:xfrm>
          <a:prstGeom prst="rect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с потребителями и другими заинтересованными сторонами осуществлялась в следующих формах:</a:t>
            </a:r>
          </a:p>
          <a:p>
            <a:pPr marL="257175" indent="-257175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обращениями граждан;</a:t>
            </a:r>
          </a:p>
          <a:p>
            <a:pPr marL="257175" indent="-257175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заинтересованными сторонами учебных планов и программ; </a:t>
            </a:r>
          </a:p>
          <a:p>
            <a:pPr marL="257175" indent="-257175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анкетирование потребителей с целью анализа их удовлетворенности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7175" indent="-257175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заинтересованных лиц о проводимых конкурсах на замещение вакантных должностей;</a:t>
            </a:r>
          </a:p>
          <a:p>
            <a:pPr marL="257175" indent="-257175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заказчику промежуточных результатов выполнения НИР;</a:t>
            </a:r>
          </a:p>
          <a:p>
            <a:pPr marL="257175" indent="-257175" algn="just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конференций, семинаров, круглых столов с заинтересованными сторонами и др.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5670709"/>
            <a:ext cx="2057400" cy="273844"/>
          </a:xfrm>
        </p:spPr>
        <p:txBody>
          <a:bodyPr/>
          <a:lstStyle/>
          <a:p>
            <a:fld id="{FF47C5EA-83B3-4FDB-8593-F215594CC2F2}" type="slidenum">
              <a:rPr lang="ru-RU" sz="1350"/>
              <a:pPr/>
              <a:t>17</a:t>
            </a:fld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384102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132981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18</a:t>
            </a:fld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9027" y="487980"/>
            <a:ext cx="6265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Интегрированный индекс удовлетворённости потребителей </a:t>
            </a:r>
            <a:endParaRPr lang="ru-RU" sz="28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657" y="1995054"/>
            <a:ext cx="6673932" cy="403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287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132981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19</a:t>
            </a:fld>
            <a:endParaRPr lang="ru-RU" sz="135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34B47B4-A3A4-43BF-9E67-A4D3E80AD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1344538"/>
              </p:ext>
            </p:extLst>
          </p:nvPr>
        </p:nvGraphicFramePr>
        <p:xfrm>
          <a:off x="720855" y="1319384"/>
          <a:ext cx="7986422" cy="5108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1969">
                  <a:extLst>
                    <a:ext uri="{9D8B030D-6E8A-4147-A177-3AD203B41FA5}">
                      <a16:colId xmlns:a16="http://schemas.microsoft.com/office/drawing/2014/main" xmlns="" val="4217328039"/>
                    </a:ext>
                  </a:extLst>
                </a:gridCol>
                <a:gridCol w="933857">
                  <a:extLst>
                    <a:ext uri="{9D8B030D-6E8A-4147-A177-3AD203B41FA5}">
                      <a16:colId xmlns:a16="http://schemas.microsoft.com/office/drawing/2014/main" xmlns="" val="1061708653"/>
                    </a:ext>
                  </a:extLst>
                </a:gridCol>
                <a:gridCol w="2168164">
                  <a:extLst>
                    <a:ext uri="{9D8B030D-6E8A-4147-A177-3AD203B41FA5}">
                      <a16:colId xmlns:a16="http://schemas.microsoft.com/office/drawing/2014/main" xmlns="" val="1300892548"/>
                    </a:ext>
                  </a:extLst>
                </a:gridCol>
                <a:gridCol w="1612432">
                  <a:extLst>
                    <a:ext uri="{9D8B030D-6E8A-4147-A177-3AD203B41FA5}">
                      <a16:colId xmlns:a16="http://schemas.microsoft.com/office/drawing/2014/main" xmlns="" val="3017155180"/>
                    </a:ext>
                  </a:extLst>
                </a:gridCol>
              </a:tblGrid>
              <a:tr h="1004807">
                <a:tc>
                  <a:txBody>
                    <a:bodyPr/>
                    <a:lstStyle/>
                    <a:p>
                      <a:pPr algn="ctr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80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</a:t>
                      </a:r>
                    </a:p>
                    <a:p>
                      <a:pPr marL="0" algn="ctr" defTabSz="914400" rtl="0" eaLnBrk="1" latinLnBrk="0" hangingPunct="1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удовлетворённости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изменения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7779124"/>
                  </a:ext>
                </a:extLst>
              </a:tr>
              <a:tr h="38482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«Обучающие»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8320" indent="-5283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1648016"/>
                  </a:ext>
                </a:extLst>
              </a:tr>
              <a:tr h="38482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«Студенты-выпускники»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ru-RU" sz="1800" b="1" kern="1200" cap="none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↓</a:t>
                      </a:r>
                      <a:endParaRPr lang="ru-RU" sz="1800" b="1" kern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endParaRPr lang="ru-RU" sz="1800" b="1" kern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621846"/>
                  </a:ext>
                </a:extLst>
              </a:tr>
              <a:tr h="38482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«Специалисты-выпускники»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 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ru-RU" sz="1800" b="1" kern="1200" cap="none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↓</a:t>
                      </a:r>
                      <a:endParaRPr lang="ru-RU" sz="1800" b="1" kern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9320031"/>
                  </a:ext>
                </a:extLst>
              </a:tr>
              <a:tr h="38482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«Магистранты»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</a:p>
                    <a:p>
                      <a:pPr algn="ctr">
                        <a:lnSpc>
                          <a:spcPts val="1800"/>
                        </a:lnSpc>
                        <a:tabLst>
                          <a:tab pos="2637155" algn="ctr"/>
                          <a:tab pos="5274310" algn="r"/>
                        </a:tabLst>
                      </a:pPr>
                      <a:endParaRPr lang="ru-RU" sz="1800" b="1" kern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0593668"/>
                  </a:ext>
                </a:extLst>
              </a:tr>
              <a:tr h="38482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«Аспиранты»</a:t>
                      </a:r>
                      <a:r>
                        <a:rPr lang="ru-RU" sz="1800" spc="-2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3063164"/>
                  </a:ext>
                </a:extLst>
              </a:tr>
              <a:tr h="38482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«Абитуриенты»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976740"/>
                  </a:ext>
                </a:extLst>
              </a:tr>
              <a:tr h="687199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«Профессорско-преподавательский состав»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↓</a:t>
                      </a:r>
                      <a:endParaRPr lang="ru-RU" sz="1800" b="1" kern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1910673"/>
                  </a:ext>
                </a:extLst>
              </a:tr>
              <a:tr h="384828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«Работодатели»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r>
                        <a:rPr lang="ru-RU" sz="1800" b="1" kern="1200" cap="none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↓</a:t>
                      </a:r>
                      <a:endParaRPr lang="ru-RU" sz="1800" b="1" kern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529835"/>
                  </a:ext>
                </a:extLst>
              </a:tr>
              <a:tr h="39041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«Иностранные студенты»</a:t>
                      </a:r>
                      <a:r>
                        <a:rPr lang="ru-RU" sz="1800" spc="-2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3610" indent="-439420" algn="l">
                        <a:lnSpc>
                          <a:spcPct val="108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800" b="1" kern="120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50575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0035" y="70646"/>
            <a:ext cx="7117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Удовлетворённость отдельных категорий потребителей и заинтересованных сторон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2023-2024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98714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DDEE9F6-F268-4597-BBC6-6C48A969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7E6ED257-964D-4950-BF6C-656692353EE9}"/>
              </a:ext>
            </a:extLst>
          </p:cNvPr>
          <p:cNvSpPr/>
          <p:nvPr/>
        </p:nvSpPr>
        <p:spPr>
          <a:xfrm rot="16200000">
            <a:off x="1262994" y="3311809"/>
            <a:ext cx="4919844" cy="421717"/>
          </a:xfrm>
          <a:custGeom>
            <a:avLst/>
            <a:gdLst>
              <a:gd name="connsiteX0" fmla="*/ 0 w 4919844"/>
              <a:gd name="connsiteY0" fmla="*/ 0 h 421717"/>
              <a:gd name="connsiteX1" fmla="*/ 4919844 w 4919844"/>
              <a:gd name="connsiteY1" fmla="*/ 0 h 421717"/>
              <a:gd name="connsiteX2" fmla="*/ 4919844 w 4919844"/>
              <a:gd name="connsiteY2" fmla="*/ 421717 h 421717"/>
              <a:gd name="connsiteX3" fmla="*/ 0 w 4919844"/>
              <a:gd name="connsiteY3" fmla="*/ 421717 h 421717"/>
              <a:gd name="connsiteX4" fmla="*/ 0 w 4919844"/>
              <a:gd name="connsiteY4" fmla="*/ 0 h 42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9844" h="421717">
                <a:moveTo>
                  <a:pt x="0" y="0"/>
                </a:moveTo>
                <a:lnTo>
                  <a:pt x="4919844" y="0"/>
                </a:lnTo>
                <a:lnTo>
                  <a:pt x="4919844" y="421717"/>
                </a:lnTo>
                <a:lnTo>
                  <a:pt x="0" y="4217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71932" bIns="0" numCol="1" spcCol="1270" anchor="t" anchorCtr="0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000" kern="120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596F2D7B-D7A0-448B-BD1F-9E44A965A162}"/>
              </a:ext>
            </a:extLst>
          </p:cNvPr>
          <p:cNvGrpSpPr/>
          <p:nvPr/>
        </p:nvGrpSpPr>
        <p:grpSpPr>
          <a:xfrm>
            <a:off x="306785" y="339465"/>
            <a:ext cx="8510585" cy="6138975"/>
            <a:chOff x="316310" y="339465"/>
            <a:chExt cx="8510585" cy="6138975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D6C238B9-ED5F-46E2-9EF5-4F19C013ADE4}"/>
                </a:ext>
              </a:extLst>
            </p:cNvPr>
            <p:cNvSpPr/>
            <p:nvPr/>
          </p:nvSpPr>
          <p:spPr>
            <a:xfrm>
              <a:off x="3512772" y="1838980"/>
              <a:ext cx="2580477" cy="4625319"/>
            </a:xfrm>
            <a:custGeom>
              <a:avLst/>
              <a:gdLst>
                <a:gd name="connsiteX0" fmla="*/ 0 w 2100601"/>
                <a:gd name="connsiteY0" fmla="*/ 0 h 4919844"/>
                <a:gd name="connsiteX1" fmla="*/ 2100601 w 2100601"/>
                <a:gd name="connsiteY1" fmla="*/ 0 h 4919844"/>
                <a:gd name="connsiteX2" fmla="*/ 2100601 w 2100601"/>
                <a:gd name="connsiteY2" fmla="*/ 4919844 h 4919844"/>
                <a:gd name="connsiteX3" fmla="*/ 0 w 2100601"/>
                <a:gd name="connsiteY3" fmla="*/ 4919844 h 4919844"/>
                <a:gd name="connsiteX4" fmla="*/ 0 w 2100601"/>
                <a:gd name="connsiteY4" fmla="*/ 0 h 49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601" h="4919844">
                  <a:moveTo>
                    <a:pt x="0" y="0"/>
                  </a:moveTo>
                  <a:lnTo>
                    <a:pt x="2100601" y="0"/>
                  </a:lnTo>
                  <a:lnTo>
                    <a:pt x="2100601" y="4919844"/>
                  </a:lnTo>
                  <a:lnTo>
                    <a:pt x="0" y="4919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371932" rIns="135128" bIns="135128" numCol="1" spcCol="1270" anchor="t" anchorCtr="0">
              <a:noAutofit/>
            </a:bodyPr>
            <a:lstStyle/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r>
                <a:rPr lang="ru-RU" sz="2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 запланированные мероприятия выполнены</a:t>
              </a: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942B3CF4-7EC7-4B65-B3A2-C5C4E5CDC931}"/>
                </a:ext>
              </a:extLst>
            </p:cNvPr>
            <p:cNvSpPr/>
            <p:nvPr/>
          </p:nvSpPr>
          <p:spPr>
            <a:xfrm>
              <a:off x="6147994" y="1003377"/>
              <a:ext cx="2678901" cy="5460921"/>
            </a:xfrm>
            <a:custGeom>
              <a:avLst/>
              <a:gdLst>
                <a:gd name="connsiteX0" fmla="*/ 0 w 2100601"/>
                <a:gd name="connsiteY0" fmla="*/ 0 h 4919844"/>
                <a:gd name="connsiteX1" fmla="*/ 2100601 w 2100601"/>
                <a:gd name="connsiteY1" fmla="*/ 0 h 4919844"/>
                <a:gd name="connsiteX2" fmla="*/ 2100601 w 2100601"/>
                <a:gd name="connsiteY2" fmla="*/ 4919844 h 4919844"/>
                <a:gd name="connsiteX3" fmla="*/ 0 w 2100601"/>
                <a:gd name="connsiteY3" fmla="*/ 4919844 h 4919844"/>
                <a:gd name="connsiteX4" fmla="*/ 0 w 2100601"/>
                <a:gd name="connsiteY4" fmla="*/ 0 h 49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601" h="4919844">
                  <a:moveTo>
                    <a:pt x="0" y="0"/>
                  </a:moveTo>
                  <a:lnTo>
                    <a:pt x="2100601" y="0"/>
                  </a:lnTo>
                  <a:lnTo>
                    <a:pt x="2100601" y="4919844"/>
                  </a:lnTo>
                  <a:lnTo>
                    <a:pt x="0" y="4919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371932" rIns="135128" bIns="135128" numCol="1" spcCol="1270" anchor="t" anchorCtr="0">
              <a:noAutofit/>
            </a:bodyPr>
            <a:lstStyle/>
            <a:p>
              <a:pPr marL="0" lvl="1"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r>
                <a:rPr lang="ru-RU" sz="22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Подтвержден сертификат соответствия  </a:t>
              </a:r>
            </a:p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r>
                <a:rPr lang="ru-RU" sz="22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Положительные аспекты</a:t>
              </a:r>
            </a:p>
            <a:p>
              <a:pPr marL="0" lvl="1"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endPara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r>
                <a:rPr lang="ru-RU" sz="2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Аспекты для улучшения</a:t>
              </a:r>
            </a:p>
            <a:p>
              <a:pPr marL="0" lvl="1" defTabSz="66675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tabLst>
                  <a:tab pos="107950" algn="l"/>
                  <a:tab pos="279400" algn="l"/>
                  <a:tab pos="5934075" algn="r"/>
                </a:tabLst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027CE8B-8AF7-4618-95B5-EECF54A05C00}"/>
                </a:ext>
              </a:extLst>
            </p:cNvPr>
            <p:cNvSpPr txBox="1"/>
            <p:nvPr/>
          </p:nvSpPr>
          <p:spPr>
            <a:xfrm>
              <a:off x="6147199" y="345183"/>
              <a:ext cx="2678901" cy="6581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 внешнего аудита</a:t>
              </a:r>
            </a:p>
          </p:txBody>
        </p:sp>
        <p:sp>
          <p:nvSpPr>
            <p:cNvPr id="29" name="Стрелка: штриховая вправо 28">
              <a:extLst>
                <a:ext uri="{FF2B5EF4-FFF2-40B4-BE49-F238E27FC236}">
                  <a16:creationId xmlns:a16="http://schemas.microsoft.com/office/drawing/2014/main" xmlns="" id="{900702D2-BEBA-48A6-8436-C7E3B8CA0B4F}"/>
                </a:ext>
              </a:extLst>
            </p:cNvPr>
            <p:cNvSpPr/>
            <p:nvPr/>
          </p:nvSpPr>
          <p:spPr>
            <a:xfrm rot="5400000">
              <a:off x="3950151" y="1960987"/>
              <a:ext cx="1442301" cy="1231432"/>
            </a:xfrm>
            <a:prstGeom prst="striped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A7126B6D-E1BB-4676-BEB4-4B2315996736}"/>
                </a:ext>
              </a:extLst>
            </p:cNvPr>
            <p:cNvSpPr/>
            <p:nvPr/>
          </p:nvSpPr>
          <p:spPr>
            <a:xfrm>
              <a:off x="316310" y="819709"/>
              <a:ext cx="3144416" cy="5658731"/>
            </a:xfrm>
            <a:custGeom>
              <a:avLst/>
              <a:gdLst>
                <a:gd name="connsiteX0" fmla="*/ 0 w 2100601"/>
                <a:gd name="connsiteY0" fmla="*/ 0 h 4919844"/>
                <a:gd name="connsiteX1" fmla="*/ 2100601 w 2100601"/>
                <a:gd name="connsiteY1" fmla="*/ 0 h 4919844"/>
                <a:gd name="connsiteX2" fmla="*/ 2100601 w 2100601"/>
                <a:gd name="connsiteY2" fmla="*/ 4919844 h 4919844"/>
                <a:gd name="connsiteX3" fmla="*/ 0 w 2100601"/>
                <a:gd name="connsiteY3" fmla="*/ 4919844 h 4919844"/>
                <a:gd name="connsiteX4" fmla="*/ 0 w 2100601"/>
                <a:gd name="connsiteY4" fmla="*/ 0 h 49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601" h="4919844">
                  <a:moveTo>
                    <a:pt x="0" y="0"/>
                  </a:moveTo>
                  <a:lnTo>
                    <a:pt x="2100601" y="0"/>
                  </a:lnTo>
                  <a:lnTo>
                    <a:pt x="2100601" y="4919844"/>
                  </a:lnTo>
                  <a:lnTo>
                    <a:pt x="0" y="4919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371932" rIns="135128" bIns="135128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2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Оценить функционирование системы менеджмента качества, принять решения и запланировать действия, связанные с определением необходимых изменений системы менеджмента качества для </a:t>
              </a:r>
              <a:r>
                <a:rPr lang="ru-RU" sz="2200" kern="120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её улучшения. </a:t>
              </a:r>
              <a:endParaRPr lang="ru-RU" sz="2200" kern="12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150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82DCE76-0098-490A-835D-0E276FEEFFED}"/>
                </a:ext>
              </a:extLst>
            </p:cNvPr>
            <p:cNvSpPr txBox="1"/>
            <p:nvPr/>
          </p:nvSpPr>
          <p:spPr>
            <a:xfrm>
              <a:off x="316310" y="339465"/>
              <a:ext cx="3132500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анализа  </a:t>
              </a:r>
              <a:endParaRPr lang="ru-RU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444F7A0-B7AC-4D50-B524-7570247919F0}"/>
                </a:ext>
              </a:extLst>
            </p:cNvPr>
            <p:cNvSpPr txBox="1"/>
            <p:nvPr/>
          </p:nvSpPr>
          <p:spPr>
            <a:xfrm>
              <a:off x="3512772" y="358043"/>
              <a:ext cx="2573567" cy="15045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>
                <a:lnSpc>
                  <a:spcPts val="2200"/>
                </a:lnSpc>
                <a:spcBef>
                  <a:spcPts val="3000"/>
                </a:spcBef>
                <a:spcAft>
                  <a:spcPts val="600"/>
                </a:spcAft>
              </a:pPr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Статус действий, осуществляемых по итогам предыдущего анализа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4561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" y="25793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56351"/>
            <a:ext cx="8115300" cy="47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Пригодность рассматривается, как свойство процесса быть результативным при точном выполнении всех установленных в его рамках требований.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2620" y="132390"/>
            <a:ext cx="7814819" cy="78720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процессы можно признать пригодными, то есть в перспективе потенциально результативными, способными обеспечить достижение поставленных целей.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20</a:t>
            </a:fld>
            <a:endParaRPr lang="ru-RU" sz="135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72F6B5C-E588-4F62-9A72-0833D09B5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849089"/>
              </p:ext>
            </p:extLst>
          </p:nvPr>
        </p:nvGraphicFramePr>
        <p:xfrm>
          <a:off x="115937" y="1082136"/>
          <a:ext cx="9028063" cy="5298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5049">
                  <a:extLst>
                    <a:ext uri="{9D8B030D-6E8A-4147-A177-3AD203B41FA5}">
                      <a16:colId xmlns:a16="http://schemas.microsoft.com/office/drawing/2014/main" xmlns="" val="2421361245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xmlns="" val="2287287295"/>
                    </a:ext>
                  </a:extLst>
                </a:gridCol>
                <a:gridCol w="1166849">
                  <a:extLst>
                    <a:ext uri="{9D8B030D-6E8A-4147-A177-3AD203B41FA5}">
                      <a16:colId xmlns:a16="http://schemas.microsoft.com/office/drawing/2014/main" xmlns="" val="239018962"/>
                    </a:ext>
                  </a:extLst>
                </a:gridCol>
                <a:gridCol w="1463229">
                  <a:extLst>
                    <a:ext uri="{9D8B030D-6E8A-4147-A177-3AD203B41FA5}">
                      <a16:colId xmlns:a16="http://schemas.microsoft.com/office/drawing/2014/main" xmlns="" val="29572057"/>
                    </a:ext>
                  </a:extLst>
                </a:gridCol>
              </a:tblGrid>
              <a:tr h="494568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результативности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Тенденция изменения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4226584"/>
                  </a:ext>
                </a:extLst>
              </a:tr>
              <a:tr h="25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2022–2023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2023–2024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559670750"/>
                  </a:ext>
                </a:extLst>
              </a:tr>
              <a:tr h="3055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Профориентация и прием в академию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9616843"/>
                  </a:ext>
                </a:extLst>
              </a:tr>
              <a:tr h="4656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специалистов с высшим образованием </a:t>
                      </a:r>
                      <a:r>
                        <a:rPr lang="ru-RU" sz="1000" b="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(Подготовка специалистов на I и магистров на II ступенях высшего образования)</a:t>
                      </a:r>
                      <a:endParaRPr lang="ru-RU" sz="10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1400" b="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0184620"/>
                  </a:ext>
                </a:extLst>
              </a:tr>
              <a:tr h="4708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Переподготовка и повышение квалификации руководящих работников и специалистов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1481812"/>
                  </a:ext>
                </a:extLst>
              </a:tr>
              <a:tr h="2472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Воспитательная работа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1400" b="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9255443"/>
                  </a:ext>
                </a:extLst>
              </a:tr>
              <a:tr h="276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научных  работников высшей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(Подготовка научных кадров высшей квалификации)</a:t>
                      </a:r>
                      <a:endParaRPr lang="ru-RU" sz="12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4988820"/>
                  </a:ext>
                </a:extLst>
              </a:tr>
              <a:tr h="2846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Научно-исследовательская и инновационная деятельность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1400" b="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8804422"/>
                  </a:ext>
                </a:extLst>
              </a:tr>
              <a:tr h="6147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Практическая подготовка специалистов при реализации образовательных программ высшего образования </a:t>
                      </a:r>
                      <a:r>
                        <a:rPr lang="ru-RU" sz="1000" b="0" cap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(Практическая подготовка специалистов на I и магистров II ступенях высшего образования)</a:t>
                      </a:r>
                      <a:endParaRPr lang="ru-RU" sz="10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7501115"/>
                  </a:ext>
                </a:extLst>
              </a:tr>
              <a:tr h="2472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Кадровое обеспечение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1665204"/>
                  </a:ext>
                </a:extLst>
              </a:tr>
              <a:tr h="23281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Библиотечное и информационное обеспечение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1400" b="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4667056"/>
                  </a:ext>
                </a:extLst>
              </a:tr>
              <a:tr h="3055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Инфраструктура и производственная среда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1400" b="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224044"/>
                  </a:ext>
                </a:extLst>
              </a:tr>
              <a:tr h="2472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 закупками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1848242"/>
                  </a:ext>
                </a:extLst>
              </a:tr>
              <a:tr h="4656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Проектирование основных образовательных программ и учебно-методическое обеспечение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2799350"/>
                  </a:ext>
                </a:extLst>
              </a:tr>
              <a:tr h="3055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Международная деятельность</a:t>
                      </a:r>
                      <a:endParaRPr lang="ru-RU" sz="14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endParaRPr lang="ru-RU" sz="1400" b="0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5655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731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" y="25793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21</a:t>
            </a:fld>
            <a:endParaRPr lang="ru-RU" sz="135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72F6B5C-E588-4F62-9A72-0833D09B5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881327"/>
              </p:ext>
            </p:extLst>
          </p:nvPr>
        </p:nvGraphicFramePr>
        <p:xfrm>
          <a:off x="185261" y="1186267"/>
          <a:ext cx="8804360" cy="5170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544">
                  <a:extLst>
                    <a:ext uri="{9D8B030D-6E8A-4147-A177-3AD203B41FA5}">
                      <a16:colId xmlns:a16="http://schemas.microsoft.com/office/drawing/2014/main" xmlns="" val="2421361245"/>
                    </a:ext>
                  </a:extLst>
                </a:gridCol>
                <a:gridCol w="6351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90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0" cap="none" spc="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lang="ru-RU" sz="20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Проблемные области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(уровень выполнения запланированных целей в области качества)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4226584"/>
                  </a:ext>
                </a:extLst>
              </a:tr>
              <a:tr h="9167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Профориентация и прием в академию</a:t>
                      </a:r>
                      <a:endParaRPr lang="ru-RU" sz="20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дневное (бюджет) полная форма – 77,2 %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дневное (бюджет) сокращенная форма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50,5 %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дневное (платное)    полная форма 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43,1 %</a:t>
                      </a:r>
                    </a:p>
                    <a:p>
                      <a:r>
                        <a:rPr lang="ru-RU" sz="2000" b="0" kern="1200" cap="non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заочное (платное) сокращенная форма – 92,5 %</a:t>
                      </a:r>
                      <a:endParaRPr lang="ru-RU" sz="20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9616843"/>
                  </a:ext>
                </a:extLst>
              </a:tr>
              <a:tr h="265385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специалистов с высшим образованием </a:t>
                      </a:r>
                      <a:r>
                        <a:rPr lang="ru-RU" sz="16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(Подготовка специалистов на I и магистров на II ступенях высшего образования)</a:t>
                      </a:r>
                      <a:endParaRPr lang="ru-RU" sz="20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 специалистов, чел.: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заочная форма  – 97,2 %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 магистров, чел.: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очная форма обучения – 93,3 %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заочная форма обучения – 87,5 %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Абсолютная успеваемость студентов: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очная форма – 99,6 %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заочной формы 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99,7 %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Качественная успеваемость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студентов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очной формы – 92,0 %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выпускников – 98,9 %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018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350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" y="25793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22</a:t>
            </a:fld>
            <a:endParaRPr lang="ru-RU" sz="135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72F6B5C-E588-4F62-9A72-0833D09B5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450108"/>
              </p:ext>
            </p:extLst>
          </p:nvPr>
        </p:nvGraphicFramePr>
        <p:xfrm>
          <a:off x="280614" y="257938"/>
          <a:ext cx="8863386" cy="6558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096">
                  <a:extLst>
                    <a:ext uri="{9D8B030D-6E8A-4147-A177-3AD203B41FA5}">
                      <a16:colId xmlns:a16="http://schemas.microsoft.com/office/drawing/2014/main" xmlns="" val="2421361245"/>
                    </a:ext>
                  </a:extLst>
                </a:gridCol>
                <a:gridCol w="62682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88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Проблемные области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(уровень выполнения запланированных целей в области качества)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4226584"/>
                  </a:ext>
                </a:extLst>
              </a:tr>
              <a:tr h="110912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Научно-исследовательская и инновационная деятельность</a:t>
                      </a:r>
                      <a:endParaRPr lang="ru-RU" sz="20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научных сотрудников (шт.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ед.) – 94,4 %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18 шт. ед., факт 17 шт. ед.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7501115"/>
                  </a:ext>
                </a:extLst>
              </a:tr>
              <a:tr h="2386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основных образовательных программ и учебно-методическое обеспечение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Учебно-методические и др. пособия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(с грифом УМО) –  95,2 %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Лекции, курсы лекций – 94,1 %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указания, разработки – 99,0 %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Примерные учебные программы – 80 %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Электронные учебно-методические комплексы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98,2 %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магистрантов уровнем обеспеченности учебной, методической, научно литературой </a:t>
                      </a:r>
                      <a:r>
                        <a:rPr lang="ru-RU" sz="20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95,0 %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1665204"/>
                  </a:ext>
                </a:extLst>
              </a:tr>
              <a:tr h="22541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Практическая подготовка специалистов при реализации образовательных программ высшего образования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0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рактическая подготовка специалистов на I и магистров II ступенях высшего образования)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студентов аттестованных в установленный срок 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96,7 %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Качественная успеваемость по итогам практик</a:t>
                      </a:r>
                      <a:r>
                        <a:rPr lang="ru-RU" sz="20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99,5 %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466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288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" y="25793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23</a:t>
            </a:fld>
            <a:endParaRPr lang="ru-RU" sz="135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72F6B5C-E588-4F62-9A72-0833D09B5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121115"/>
              </p:ext>
            </p:extLst>
          </p:nvPr>
        </p:nvGraphicFramePr>
        <p:xfrm>
          <a:off x="90301" y="248412"/>
          <a:ext cx="8977499" cy="644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004">
                  <a:extLst>
                    <a:ext uri="{9D8B030D-6E8A-4147-A177-3AD203B41FA5}">
                      <a16:colId xmlns:a16="http://schemas.microsoft.com/office/drawing/2014/main" xmlns="" val="2421361245"/>
                    </a:ext>
                  </a:extLst>
                </a:gridCol>
                <a:gridCol w="6359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43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Проблемные области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(уровень выполнения запланированных целей в области качества)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4226584"/>
                  </a:ext>
                </a:extLst>
              </a:tr>
              <a:tr h="1700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cap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Переподготовка и повышение квалификации руководящих работников и специалистов</a:t>
                      </a:r>
                      <a:endParaRPr lang="ru-RU" sz="2000" b="0" cap="none" baseline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плана-графика повышения квалификации, стажировки и переподготовки руководящих работников, специалистов, рабочих, служащих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93,5 %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7501115"/>
                  </a:ext>
                </a:extLst>
              </a:tr>
              <a:tr h="39687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Кадровое обеспечение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работники, имеющие учёную степень; учёное звание (основные сотрудники): чел.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доктора наук – 92,0 %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кандидаты наук – 92,0 %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профессоры – 92,0 %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доценты – 99,0 %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работники (совместители), имеющие учёную степень; учёное звание: чел.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доктора наук – 75,0 %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кандидаты наук – 67,0 %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профессоры – 67,0 %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доценты – 86,0 %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резерва кадров, чел – 98,0 %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Аттестация руководителей и специалистов, чел – 54,0 %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166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2882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" y="25793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24</a:t>
            </a:fld>
            <a:endParaRPr lang="ru-RU" sz="135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72F6B5C-E588-4F62-9A72-0833D09B5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7084656"/>
              </p:ext>
            </p:extLst>
          </p:nvPr>
        </p:nvGraphicFramePr>
        <p:xfrm>
          <a:off x="131160" y="1106135"/>
          <a:ext cx="8881679" cy="2433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061">
                  <a:extLst>
                    <a:ext uri="{9D8B030D-6E8A-4147-A177-3AD203B41FA5}">
                      <a16:colId xmlns:a16="http://schemas.microsoft.com/office/drawing/2014/main" xmlns="" val="2421361245"/>
                    </a:ext>
                  </a:extLst>
                </a:gridCol>
                <a:gridCol w="6291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76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Проблемные области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(уровень выполнения запланированных целей в области качества)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4226584"/>
                  </a:ext>
                </a:extLst>
              </a:tr>
              <a:tr h="15855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Библиотечное и информационное обеспечение</a:t>
                      </a: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массовых мероприятий,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 виртуальных – 66,0 %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размещенных публикаций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БД РИНЦ в НЭБ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eLIBRARU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79,0  %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481" marR="29481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7224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288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41" y="27675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321594"/>
              </p:ext>
            </p:extLst>
          </p:nvPr>
        </p:nvGraphicFramePr>
        <p:xfrm>
          <a:off x="429701" y="1362684"/>
          <a:ext cx="8427472" cy="53932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2987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7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Потенциальные последствия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9712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Республики Беларусь от 14 января 2022 г. № 154-З «Об изменении Кодекса Республики Беларусь об образовании»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стандартов и документированных процедур и других документов СМК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оответствие нормам законодательства.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СМК</a:t>
                      </a: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95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органа по сертификации</a:t>
                      </a:r>
                    </a:p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Актуализировать Положение об оценке удовлетворённости потребителя в части изменения методики оценки и формы анкеты удовлетворённости работодателей.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Обеспечить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полноту согласования мероприятий в плане работ кафедры и индивидуальных планах работ педагогических работников кафедры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СТБ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9001:2015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61382" y="492395"/>
            <a:ext cx="7230014" cy="70788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СМК, которые необходимо предпринять 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учебном году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61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80" y="375787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0177" y="1136425"/>
            <a:ext cx="71236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ru-RU" sz="20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решения  </a:t>
            </a:r>
          </a:p>
          <a:p>
            <a:r>
              <a:rPr lang="ru-RU" sz="20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 Систему менеджмента качества академии в отчетном периоде признать пригодной и результативной, соответствующей требованиям государственного стандарта  СТБ ISO 9001–2015.</a:t>
            </a:r>
          </a:p>
          <a:p>
            <a:pPr indent="337661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 Изменения, которые необходимо предпринять для улучшения системы менеджмента качества включить в план работы сектора менеджмента качества на 2024–2025 учебный год. Ответственный: зав. сектором менеджмента качества Мангутова В.В. </a:t>
            </a:r>
          </a:p>
          <a:p>
            <a:pPr indent="337661"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785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" y="322898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09448" y="334069"/>
            <a:ext cx="7369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Итоги периодического внешнего аудита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5403" t="39436" r="23821" b="9691"/>
          <a:stretch>
            <a:fillRect/>
          </a:stretch>
        </p:blipFill>
        <p:spPr bwMode="auto">
          <a:xfrm>
            <a:off x="430924" y="1450428"/>
            <a:ext cx="8240110" cy="48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46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" y="322898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8216" y="1709491"/>
            <a:ext cx="758752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руководства.</a:t>
            </a:r>
          </a:p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ресурсов и заинтересованность высшего руководства в результативном функционировании СМК.</a:t>
            </a:r>
          </a:p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компетентность персонала академии.</a:t>
            </a:r>
          </a:p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персонала в вопросы функционирования СМК .</a:t>
            </a:r>
          </a:p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международного сотрудничества.</a:t>
            </a:r>
          </a:p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материальной базы.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3042" y="322898"/>
            <a:ext cx="8090806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107950" algn="l"/>
                <a:tab pos="279400" algn="l"/>
                <a:tab pos="5934075" algn="r"/>
              </a:tabLs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аспекты </a:t>
            </a:r>
          </a:p>
          <a:p>
            <a:pPr marL="0" lvl="1" algn="ctr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107950" algn="l"/>
                <a:tab pos="279400" algn="l"/>
                <a:tab pos="5934075" algn="r"/>
              </a:tabLs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отмеченные в отчете органа по сертификации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БелГИСС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4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" y="322898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15200" y="201144"/>
            <a:ext cx="7100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периодической оценки несоответствия не выявлены.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94E78D2-0338-449F-9FFF-F05F02738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5446" t="13139" r="31514" b="28839"/>
          <a:stretch/>
        </p:blipFill>
        <p:spPr bwMode="auto">
          <a:xfrm>
            <a:off x="1765207" y="1028064"/>
            <a:ext cx="5721443" cy="56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1097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" y="322898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09448" y="334069"/>
            <a:ext cx="7369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аспектов для улучшения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878" y="1003007"/>
            <a:ext cx="8248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Деятельность по повышению компетентности может быть улучшена в части обучения новых внутренних аудиторов требованиям СТБ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19011:2021. </a:t>
            </a:r>
            <a:endParaRPr lang="ru-RU" sz="2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Деятельность по планированию и управлению образовательным процессом может быть улучшена в части полноты согласованности мероприятий в плане работ кафедры и индивидуальных планах работ преподавателей.</a:t>
            </a:r>
          </a:p>
          <a:p>
            <a:pPr marL="0" lvl="1" indent="468000" defTabSz="66675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07950" algn="l"/>
                <a:tab pos="279400" algn="l"/>
                <a:tab pos="5934075" algn="r"/>
              </a:tabLst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Деятельность по повышению удовлетворенности потребителя может быть улучшена в части полноты определения сильных и слабых сторон академии и разработки конкретных мероприятий по повышению удовлетворенности на уровне факультетов.</a:t>
            </a:r>
            <a:endParaRPr lang="ru-RU" sz="2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" y="322898"/>
            <a:ext cx="828675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950" t="20324" r="18859" b="10280"/>
          <a:stretch>
            <a:fillRect/>
          </a:stretch>
        </p:blipFill>
        <p:spPr bwMode="auto">
          <a:xfrm>
            <a:off x="1096032" y="136524"/>
            <a:ext cx="4990443" cy="31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54524C2-6CC9-4FC6-8F5F-29B4320B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90" t="21680" r="17448" b="14527"/>
          <a:stretch>
            <a:fillRect/>
          </a:stretch>
        </p:blipFill>
        <p:spPr bwMode="auto">
          <a:xfrm>
            <a:off x="2924832" y="3184837"/>
            <a:ext cx="5523843" cy="30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224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73164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035558"/>
              </p:ext>
            </p:extLst>
          </p:nvPr>
        </p:nvGraphicFramePr>
        <p:xfrm>
          <a:off x="558140" y="1520042"/>
          <a:ext cx="8229598" cy="40969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423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4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1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02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Аспекты для улучшения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Корректирующие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действия.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улучшению.</a:t>
                      </a: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Ответственные исполнители</a:t>
                      </a: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Деятельность по повышению компетентности может быть улучшена в части обучения новых внутренних аудиторов требованиям                                        СТБ 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ISO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19011:2021.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Обеспечить обучение новых внутренних аудиторов требованиям  СТБ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ISO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19011:2021</a:t>
                      </a:r>
                      <a:endParaRPr lang="ru-RU" sz="2000" kern="1200" cap="none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Ректор.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Зав. сектором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менеджмента 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1600" kern="1200" cap="non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4944" y="218571"/>
            <a:ext cx="7050406" cy="75193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корректирующих мероприятий по итогам проведения периодической оценки сертифицированной системы менеджмента качества академии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8</a:t>
            </a:fld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11043306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убликована новая версия стандарта ISO/IEC 17025 | Неразрушающий контроль  | ИКБ «Градиен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" y="73164"/>
            <a:ext cx="963454" cy="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5547" y="2372219"/>
            <a:ext cx="813578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  <a:tab pos="279400" algn="l"/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tabLst>
                <a:tab pos="80963" algn="l"/>
                <a:tab pos="209550" algn="l"/>
                <a:tab pos="4450556" algn="r"/>
              </a:tabLst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085438"/>
              </p:ext>
            </p:extLst>
          </p:nvPr>
        </p:nvGraphicFramePr>
        <p:xfrm>
          <a:off x="676893" y="1187532"/>
          <a:ext cx="7932717" cy="52242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2400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3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709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Аспекты для улучшения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Корректирующие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действия.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улучшению.</a:t>
                      </a: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Ответственные исполнители</a:t>
                      </a: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867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по планированию и управлению образовательным процессом может быть улучшена в части полноты согласованности мероприятий в плане работ кафедры и индивидуальных планах работ преподавателей.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 Провести дополнительное обучение (или семинар) с заведующими кафедр в части обеспечения согласованности мероприятий в плане работ кафедры и индивидуальных планах работ педагогических работников кафедры.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 Заведующим кафедрами обеспечить полноту согласования мероприятий в плане работ кафедры и индивидуальных планах работ педагогических работников кафедры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Зав. кафедрами</a:t>
                      </a:r>
                      <a:endParaRPr lang="ru-RU" sz="1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4944" y="218571"/>
            <a:ext cx="7050406" cy="751937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корректирующих мероприятий по итогам проведения периодической оценки сертифицированной системы менеджмента качества академии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A-83B3-4FDB-8593-F215594CC2F2}" type="slidenum">
              <a:rPr lang="ru-RU" sz="1350"/>
              <a:pPr/>
              <a:t>9</a:t>
            </a:fld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26092396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3172</TotalTime>
  <Words>1602</Words>
  <Application>Microsoft Office PowerPoint</Application>
  <PresentationFormat>Экран (4:3)</PresentationFormat>
  <Paragraphs>395</Paragraphs>
  <Slides>26</Slides>
  <Notes>6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ДЕЯТЕЛЬНОСТИ  И ЦЕЛЕй В ОБЛАСТИ КАЧЕСТВА на 2020–2021 учебный год</dc:title>
  <dc:creator>NotePad.by</dc:creator>
  <cp:lastModifiedBy>RePack by SPecialiST</cp:lastModifiedBy>
  <cp:revision>290</cp:revision>
  <cp:lastPrinted>2023-09-28T12:32:41Z</cp:lastPrinted>
  <dcterms:created xsi:type="dcterms:W3CDTF">2020-09-13T11:31:01Z</dcterms:created>
  <dcterms:modified xsi:type="dcterms:W3CDTF">2024-10-01T07:08:09Z</dcterms:modified>
</cp:coreProperties>
</file>