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9" r:id="rId2"/>
    <p:sldId id="29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9CDCF3"/>
    <a:srgbClr val="E7E6E6"/>
    <a:srgbClr val="9DC3E6"/>
    <a:srgbClr val="DEEBF7"/>
    <a:srgbClr val="F6F9FB"/>
    <a:srgbClr val="F4FCFE"/>
    <a:srgbClr val="F3F8FB"/>
    <a:srgbClr val="CCFFFF"/>
    <a:srgbClr val="FBE5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136" autoAdjust="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FFF02-F681-484C-BE0D-83C747A287E8}" type="datetimeFigureOut">
              <a:rPr lang="ru-RU" smtClean="0"/>
              <a:pPr/>
              <a:t>26.09.2024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ED8C6-EB53-4DF2-A0E6-06B27CF0D5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5300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19B05-EAA5-46BC-B23D-A917F27C1E60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323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7753-C2C7-409E-9A67-D12EF69640E9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023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25B3-1BB4-45EE-B7ED-4102367D273F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5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33CE3-B5DD-4142-B819-66DC08F691DB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568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EB46-E6EA-4D43-90DD-270EE86EDDAE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669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5A84E-3E4B-49EB-B501-06C12D38B61E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99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16D0-F154-4404-AC7E-2FC1817B91FE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083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C9B70-A57B-490B-B10D-217FA4D282B5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571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555A-7CAD-4E7F-8827-F112F35AE30B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21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806-445B-4DDE-B0C0-34D2BFB08C12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69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A79B-64E1-4E4A-9DE2-BDC165752370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1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B9151-AE77-47AF-B508-DF4FC0A81CEB}" type="datetime1">
              <a:rPr lang="ru-RU" smtClean="0"/>
              <a:pPr/>
              <a:t>26.09.2024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7C5EA-83B3-4FDB-8593-F215594CC2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977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публикована новая версия стандарта ISO/IEC 17025 | Неразрушающий контроль  | ИКБ «Градиент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820" y="132981"/>
            <a:ext cx="963454" cy="77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5547" y="2372219"/>
            <a:ext cx="8135780" cy="1685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z="1350"/>
              <a:pPr/>
              <a:t>1</a:t>
            </a:fld>
            <a:endParaRPr lang="ru-RU" sz="13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69027" y="487980"/>
            <a:ext cx="6265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Интегрированный индекс удовлетворённости потребителей </a:t>
            </a:r>
            <a:endParaRPr lang="ru-RU" sz="2800" dirty="0"/>
          </a:p>
        </p:txBody>
      </p:sp>
      <p:pic>
        <p:nvPicPr>
          <p:cNvPr id="10" name="Рисунок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5657" y="1995054"/>
            <a:ext cx="6673932" cy="4037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33287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публикована новая версия стандарта ISO/IEC 17025 | Неразрушающий контроль  | ИКБ «Градиент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820" y="132981"/>
            <a:ext cx="963454" cy="77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5547" y="2372219"/>
            <a:ext cx="8135780" cy="1685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7950" algn="l"/>
                <a:tab pos="279400" algn="l"/>
                <a:tab pos="59340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tabLst>
                <a:tab pos="80963" algn="l"/>
                <a:tab pos="209550" algn="l"/>
                <a:tab pos="4450556" algn="r"/>
              </a:tabLst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7C5EA-83B3-4FDB-8593-F215594CC2F2}" type="slidenum">
              <a:rPr lang="ru-RU" sz="1350"/>
              <a:pPr/>
              <a:t>2</a:t>
            </a:fld>
            <a:endParaRPr lang="ru-RU" sz="1350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D34B47B4-A3A4-43BF-9E67-A4D3E80AD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1344538"/>
              </p:ext>
            </p:extLst>
          </p:nvPr>
        </p:nvGraphicFramePr>
        <p:xfrm>
          <a:off x="720855" y="1319384"/>
          <a:ext cx="7986422" cy="5128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1969">
                  <a:extLst>
                    <a:ext uri="{9D8B030D-6E8A-4147-A177-3AD203B41FA5}">
                      <a16:colId xmlns:a16="http://schemas.microsoft.com/office/drawing/2014/main" xmlns="" val="4217328039"/>
                    </a:ext>
                  </a:extLst>
                </a:gridCol>
                <a:gridCol w="933857">
                  <a:extLst>
                    <a:ext uri="{9D8B030D-6E8A-4147-A177-3AD203B41FA5}">
                      <a16:colId xmlns:a16="http://schemas.microsoft.com/office/drawing/2014/main" xmlns="" val="1061708653"/>
                    </a:ext>
                  </a:extLst>
                </a:gridCol>
                <a:gridCol w="2168164">
                  <a:extLst>
                    <a:ext uri="{9D8B030D-6E8A-4147-A177-3AD203B41FA5}">
                      <a16:colId xmlns:a16="http://schemas.microsoft.com/office/drawing/2014/main" xmlns="" val="1300892548"/>
                    </a:ext>
                  </a:extLst>
                </a:gridCol>
                <a:gridCol w="1612432">
                  <a:extLst>
                    <a:ext uri="{9D8B030D-6E8A-4147-A177-3AD203B41FA5}">
                      <a16:colId xmlns:a16="http://schemas.microsoft.com/office/drawing/2014/main" xmlns="" val="3017155180"/>
                    </a:ext>
                  </a:extLst>
                </a:gridCol>
              </a:tblGrid>
              <a:tr h="1004807">
                <a:tc>
                  <a:txBody>
                    <a:bodyPr/>
                    <a:lstStyle/>
                    <a:p>
                      <a:pPr algn="ctr"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ru-RU" sz="1800" cap="non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Степень</a:t>
                      </a:r>
                    </a:p>
                    <a:p>
                      <a:pPr marL="0" algn="ctr" defTabSz="914400" rtl="0" eaLnBrk="1" latinLnBrk="0" hangingPunct="1"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удовлетворённости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Направление изменения 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17779124"/>
                  </a:ext>
                </a:extLst>
              </a:tr>
              <a:tr h="38482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«Обучающие»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4,54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28320" indent="-5283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↑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21648016"/>
                  </a:ext>
                </a:extLst>
              </a:tr>
              <a:tr h="38482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«Студенты-выпускники»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4,35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37155" algn="ctr"/>
                          <a:tab pos="5274310" algn="r"/>
                        </a:tabLst>
                        <a:defRPr/>
                      </a:pPr>
                      <a:r>
                        <a:rPr lang="ru-RU" sz="1800" b="1" kern="1200" cap="none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↓</a:t>
                      </a:r>
                      <a:endParaRPr lang="ru-RU" sz="1800" b="1" kern="1200" cap="none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37155" algn="ctr"/>
                          <a:tab pos="5274310" algn="r"/>
                        </a:tabLst>
                        <a:defRPr/>
                      </a:pPr>
                      <a:endParaRPr lang="ru-RU" sz="1800" b="1" kern="1200" cap="none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0621846"/>
                  </a:ext>
                </a:extLst>
              </a:tr>
              <a:tr h="38482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«Специалисты-выпускники»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 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37155" algn="ctr"/>
                          <a:tab pos="5274310" algn="r"/>
                        </a:tabLst>
                        <a:defRPr/>
                      </a:pPr>
                      <a:r>
                        <a:rPr lang="ru-RU" sz="1800" b="1" kern="1200" cap="none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↓</a:t>
                      </a:r>
                      <a:endParaRPr lang="ru-RU" sz="1800" b="1" kern="1200" cap="none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9320031"/>
                  </a:ext>
                </a:extLst>
              </a:tr>
              <a:tr h="38482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«Магистранты»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4,39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37155" algn="ctr"/>
                          <a:tab pos="5274310" algn="r"/>
                        </a:tabLst>
                        <a:defRPr/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↑</a:t>
                      </a:r>
                    </a:p>
                    <a:p>
                      <a:pPr algn="ctr">
                        <a:lnSpc>
                          <a:spcPts val="1800"/>
                        </a:lnSpc>
                        <a:tabLst>
                          <a:tab pos="2637155" algn="ctr"/>
                          <a:tab pos="5274310" algn="r"/>
                        </a:tabLst>
                      </a:pPr>
                      <a:endParaRPr lang="ru-RU" sz="1800" b="1" kern="1200" cap="none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50593668"/>
                  </a:ext>
                </a:extLst>
              </a:tr>
              <a:tr h="38482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«Аспиранты»</a:t>
                      </a:r>
                      <a:r>
                        <a:rPr lang="ru-RU" sz="1800" spc="-2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4,29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37155" algn="ctr"/>
                          <a:tab pos="5274310" algn="r"/>
                        </a:tabLst>
                        <a:defRPr/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↑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93063164"/>
                  </a:ext>
                </a:extLst>
              </a:tr>
              <a:tr h="38482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«Абитуриенты»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4,26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↑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9976740"/>
                  </a:ext>
                </a:extLst>
              </a:tr>
              <a:tr h="687199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«Профессорско-преподавательский состав»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4,16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↓</a:t>
                      </a:r>
                      <a:endParaRPr lang="ru-RU" sz="1800" b="1" kern="1200" cap="none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1910673"/>
                  </a:ext>
                </a:extLst>
              </a:tr>
              <a:tr h="384828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«Работодатели»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4,13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37155" algn="ctr"/>
                          <a:tab pos="5274310" algn="r"/>
                        </a:tabLst>
                        <a:defRPr/>
                      </a:pPr>
                      <a:r>
                        <a:rPr lang="ru-RU" sz="1800" b="1" kern="1200" cap="none" baseline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↓</a:t>
                      </a:r>
                      <a:endParaRPr lang="ru-RU" sz="1800" b="1" kern="1200" cap="none" baseline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529835"/>
                  </a:ext>
                </a:extLst>
              </a:tr>
              <a:tr h="390410"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«Иностранные студенты»</a:t>
                      </a:r>
                      <a:r>
                        <a:rPr lang="ru-RU" sz="1800" spc="-2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4,28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43610" indent="-439420" algn="l">
                        <a:lnSpc>
                          <a:spcPct val="108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Высокая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800" b="1" kern="1200" cap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↑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750575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30035" y="70646"/>
            <a:ext cx="711777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Удовлетворённость отдельных категорий потребителей и заинтересованных сторон</a:t>
            </a:r>
          </a:p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2023-2024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19871489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79</Words>
  <Application>Microsoft Office PowerPoint</Application>
  <PresentationFormat>Экран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ДЕЯТЕЛЬНОСТИ  И ЦЕЛЕй В ОБЛАСТИ КАЧЕСТВА на 2020–2021 учебный год</dc:title>
  <dc:creator>NotePad.by</dc:creator>
  <cp:lastModifiedBy>RePack by SPecialiST</cp:lastModifiedBy>
  <cp:revision>291</cp:revision>
  <cp:lastPrinted>2023-09-28T12:32:41Z</cp:lastPrinted>
  <dcterms:created xsi:type="dcterms:W3CDTF">2020-09-13T11:31:01Z</dcterms:created>
  <dcterms:modified xsi:type="dcterms:W3CDTF">2024-09-26T12:37:17Z</dcterms:modified>
</cp:coreProperties>
</file>